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CANS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29865</c:v>
                </c:pt>
                <c:pt idx="1">
                  <c:v>29385</c:v>
                </c:pt>
                <c:pt idx="2">
                  <c:v>27244</c:v>
                </c:pt>
                <c:pt idx="3">
                  <c:v>26514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2-468C-A28C-686A82DDD5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Preventions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14272</c:v>
                </c:pt>
                <c:pt idx="1">
                  <c:v>9577</c:v>
                </c:pt>
                <c:pt idx="2">
                  <c:v>9145</c:v>
                </c:pt>
                <c:pt idx="3">
                  <c:v>8181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2-468C-A28C-686A82DDD5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Children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55174</c:v>
                </c:pt>
                <c:pt idx="1">
                  <c:v>58451</c:v>
                </c:pt>
                <c:pt idx="2">
                  <c:v>54818</c:v>
                </c:pt>
                <c:pt idx="3">
                  <c:v>51959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2-468C-A28C-686A82DDD5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9657248"/>
        <c:axId val="802587440"/>
      </c:barChart>
      <c:catAx>
        <c:axId val="79965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587440"/>
        <c:crosses val="autoZero"/>
        <c:auto val="1"/>
        <c:lblAlgn val="ctr"/>
        <c:lblOffset val="100"/>
        <c:noMultiLvlLbl val="0"/>
      </c:catAx>
      <c:valAx>
        <c:axId val="80258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65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Students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207</c:v>
                </c:pt>
                <c:pt idx="1">
                  <c:v>213</c:v>
                </c:pt>
                <c:pt idx="2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BE-4ED2-A7D4-898869AF1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2164664"/>
        <c:axId val="352167288"/>
      </c:barChart>
      <c:catAx>
        <c:axId val="352164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167288"/>
        <c:crosses val="autoZero"/>
        <c:auto val="1"/>
        <c:lblAlgn val="ctr"/>
        <c:lblOffset val="100"/>
        <c:noMultiLvlLbl val="0"/>
      </c:catAx>
      <c:valAx>
        <c:axId val="352167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164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Funding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1187062</c:v>
                </c:pt>
                <c:pt idx="1">
                  <c:v>1232924</c:v>
                </c:pt>
                <c:pt idx="2">
                  <c:v>1541557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E-4B8F-BED0-4145A7C0E2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1572080"/>
        <c:axId val="421568472"/>
      </c:barChart>
      <c:catAx>
        <c:axId val="42157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568472"/>
        <c:crosses val="autoZero"/>
        <c:auto val="1"/>
        <c:lblAlgn val="ctr"/>
        <c:lblOffset val="100"/>
        <c:noMultiLvlLbl val="0"/>
      </c:catAx>
      <c:valAx>
        <c:axId val="421568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57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Kinship</a:t>
            </a:r>
            <a:r>
              <a:rPr lang="en-US" baseline="0"/>
              <a:t> Guardianship Discharges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54</c:v>
                </c:pt>
                <c:pt idx="1">
                  <c:v>135</c:v>
                </c:pt>
                <c:pt idx="2">
                  <c:v>177</c:v>
                </c:pt>
                <c:pt idx="3">
                  <c:v>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8D-4671-B37D-22237B46B9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8557456"/>
        <c:axId val="918557784"/>
      </c:barChart>
      <c:catAx>
        <c:axId val="91855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8557784"/>
        <c:crosses val="autoZero"/>
        <c:auto val="1"/>
        <c:lblAlgn val="ctr"/>
        <c:lblOffset val="100"/>
        <c:noMultiLvlLbl val="0"/>
      </c:catAx>
      <c:valAx>
        <c:axId val="918557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8557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Discharge from</a:t>
            </a:r>
            <a:r>
              <a:rPr lang="en-US" baseline="0" dirty="0"/>
              <a:t> Foster Care </a:t>
            </a:r>
          </a:p>
          <a:p>
            <a:pPr>
              <a:defRPr/>
            </a:pPr>
            <a:r>
              <a:rPr lang="en-US" baseline="0"/>
              <a:t>2021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795785588875162"/>
          <c:y val="0.19472892426083227"/>
          <c:w val="0.4313204271108681"/>
          <c:h val="0.5850878797476755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BD-4815-92A1-B3F8609294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BD-4815-92A1-B3F8609294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BD-4815-92A1-B3F8609294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DBD-4815-92A1-B3F8609294B2}"/>
              </c:ext>
            </c:extLst>
          </c:dPt>
          <c:dLbls>
            <c:dLbl>
              <c:idx val="0"/>
              <c:layout>
                <c:manualLayout>
                  <c:x val="3.2343074098612735E-2"/>
                  <c:y val="7.721519401618429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783</a:t>
                    </a:r>
                    <a:r>
                      <a:rPr lang="en-US" baseline="0" dirty="0"/>
                      <a:t> Adoption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17972669633259"/>
                      <c:h val="0.1483617344454501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CDBD-4815-92A1-B3F8609294B2}"/>
                </c:ext>
              </c:extLst>
            </c:dLbl>
            <c:dLbl>
              <c:idx val="1"/>
              <c:layout>
                <c:manualLayout>
                  <c:x val="0.11450855617059061"/>
                  <c:y val="-9.661353965943393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1506 </a:t>
                    </a:r>
                    <a:r>
                      <a:rPr lang="en-US" dirty="0"/>
                      <a:t>Return to parent</a:t>
                    </a:r>
                  </a:p>
                </c:rich>
              </c:tx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67664217502012"/>
                      <c:h val="0.1285610179963206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CDBD-4815-92A1-B3F8609294B2}"/>
                </c:ext>
              </c:extLst>
            </c:dLbl>
            <c:dLbl>
              <c:idx val="2"/>
              <c:layout>
                <c:manualLayout>
                  <c:x val="-1.1161912538590876E-2"/>
                  <c:y val="-6.026416470693482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1285 Relative placement</a:t>
                    </a:r>
                  </a:p>
                </c:rich>
              </c:tx>
              <c:spPr>
                <a:solidFill>
                  <a:schemeClr val="accent3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091291510016767"/>
                      <c:h val="0.1377975462108233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CDBD-4815-92A1-B3F8609294B2}"/>
                </c:ext>
              </c:extLst>
            </c:dLbl>
            <c:dLbl>
              <c:idx val="3"/>
              <c:layout>
                <c:manualLayout>
                  <c:x val="3.1602118799743568E-2"/>
                  <c:y val="-1.471608039561431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306 Other</a:t>
                    </a:r>
                  </a:p>
                </c:rich>
              </c:tx>
              <c:spPr>
                <a:solidFill>
                  <a:schemeClr val="accent4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410384686888082"/>
                      <c:h val="6.621445254842722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CDBD-4815-92A1-B3F8609294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Adoption</c:v>
                </c:pt>
                <c:pt idx="1">
                  <c:v>Return to Parent</c:v>
                </c:pt>
                <c:pt idx="2">
                  <c:v>Relative Placement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503</c:v>
                </c:pt>
                <c:pt idx="1">
                  <c:v>834</c:v>
                </c:pt>
                <c:pt idx="2">
                  <c:v>671</c:v>
                </c:pt>
                <c:pt idx="3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E6-4CD5-A7AD-2F75607205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7">
  <a:schemeClr val="accent5"/>
  <a:schemeClr val="accent5"/>
  <a:schemeClr val="accent5"/>
  <a:schemeClr val="accent5"/>
  <a:schemeClr val="accent5"/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C93B8-BDA2-4A20-ACB0-67546F9AAE9F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5A674C1E-37DD-476F-864E-B52B15178390}">
      <dgm:prSet/>
      <dgm:spPr/>
      <dgm:t>
        <a:bodyPr/>
        <a:lstStyle/>
        <a:p>
          <a:r>
            <a:rPr lang="en-US"/>
            <a:t>Every county partners with their local school district to provide training on mandatory reporting</a:t>
          </a:r>
        </a:p>
      </dgm:t>
    </dgm:pt>
    <dgm:pt modelId="{53ED46FD-A5F9-4B32-AA83-608EC2EE9866}" type="parTrans" cxnId="{8EB71D3A-ED7B-4326-9142-891E653FF1C3}">
      <dgm:prSet/>
      <dgm:spPr/>
      <dgm:t>
        <a:bodyPr/>
        <a:lstStyle/>
        <a:p>
          <a:endParaRPr lang="en-US"/>
        </a:p>
      </dgm:t>
    </dgm:pt>
    <dgm:pt modelId="{03F9AC61-DBE7-4B7E-8DF4-0F55982EF3BA}" type="sibTrans" cxnId="{8EB71D3A-ED7B-4326-9142-891E653FF1C3}">
      <dgm:prSet/>
      <dgm:spPr/>
      <dgm:t>
        <a:bodyPr/>
        <a:lstStyle/>
        <a:p>
          <a:endParaRPr lang="en-US"/>
        </a:p>
      </dgm:t>
    </dgm:pt>
    <dgm:pt modelId="{FEC53B9B-0B25-46A5-B1FE-FBC81B26B81C}">
      <dgm:prSet/>
      <dgm:spPr/>
      <dgm:t>
        <a:bodyPr/>
        <a:lstStyle/>
        <a:p>
          <a:r>
            <a:rPr lang="en-US"/>
            <a:t>Alabama DHR is currently presenting at each of the regional Alabama Hospital Association Regional meetings to discuss reporting and placement of children</a:t>
          </a:r>
        </a:p>
      </dgm:t>
    </dgm:pt>
    <dgm:pt modelId="{A9B1FDE8-6A30-4926-BA2C-1B3B25CF9CCB}" type="parTrans" cxnId="{77423523-DDC9-48BB-913A-54275257079F}">
      <dgm:prSet/>
      <dgm:spPr/>
      <dgm:t>
        <a:bodyPr/>
        <a:lstStyle/>
        <a:p>
          <a:endParaRPr lang="en-US"/>
        </a:p>
      </dgm:t>
    </dgm:pt>
    <dgm:pt modelId="{821CF425-8957-4644-8A8E-ED96753ABEBF}" type="sibTrans" cxnId="{77423523-DDC9-48BB-913A-54275257079F}">
      <dgm:prSet/>
      <dgm:spPr/>
      <dgm:t>
        <a:bodyPr/>
        <a:lstStyle/>
        <a:p>
          <a:endParaRPr lang="en-US"/>
        </a:p>
      </dgm:t>
    </dgm:pt>
    <dgm:pt modelId="{0BCA2E1F-E5CE-4A67-8810-69135231983A}" type="pres">
      <dgm:prSet presAssocID="{CFCC93B8-BDA2-4A20-ACB0-67546F9AAE9F}" presName="linear" presStyleCnt="0">
        <dgm:presLayoutVars>
          <dgm:animLvl val="lvl"/>
          <dgm:resizeHandles val="exact"/>
        </dgm:presLayoutVars>
      </dgm:prSet>
      <dgm:spPr/>
    </dgm:pt>
    <dgm:pt modelId="{35E46108-BAD6-4433-80D2-F32D8C20CAB2}" type="pres">
      <dgm:prSet presAssocID="{5A674C1E-37DD-476F-864E-B52B1517839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5895082-36AA-468C-8317-9EF6345137EF}" type="pres">
      <dgm:prSet presAssocID="{03F9AC61-DBE7-4B7E-8DF4-0F55982EF3BA}" presName="spacer" presStyleCnt="0"/>
      <dgm:spPr/>
    </dgm:pt>
    <dgm:pt modelId="{B431C112-AFE1-41C6-9BEC-63DE976E451B}" type="pres">
      <dgm:prSet presAssocID="{FEC53B9B-0B25-46A5-B1FE-FBC81B26B81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7423523-DDC9-48BB-913A-54275257079F}" srcId="{CFCC93B8-BDA2-4A20-ACB0-67546F9AAE9F}" destId="{FEC53B9B-0B25-46A5-B1FE-FBC81B26B81C}" srcOrd="1" destOrd="0" parTransId="{A9B1FDE8-6A30-4926-BA2C-1B3B25CF9CCB}" sibTransId="{821CF425-8957-4644-8A8E-ED96753ABEBF}"/>
    <dgm:cxn modelId="{8EB71D3A-ED7B-4326-9142-891E653FF1C3}" srcId="{CFCC93B8-BDA2-4A20-ACB0-67546F9AAE9F}" destId="{5A674C1E-37DD-476F-864E-B52B15178390}" srcOrd="0" destOrd="0" parTransId="{53ED46FD-A5F9-4B32-AA83-608EC2EE9866}" sibTransId="{03F9AC61-DBE7-4B7E-8DF4-0F55982EF3BA}"/>
    <dgm:cxn modelId="{1CF32F5D-C616-45DE-83AE-190E29A3791C}" type="presOf" srcId="{5A674C1E-37DD-476F-864E-B52B15178390}" destId="{35E46108-BAD6-4433-80D2-F32D8C20CAB2}" srcOrd="0" destOrd="0" presId="urn:microsoft.com/office/officeart/2005/8/layout/vList2"/>
    <dgm:cxn modelId="{94F99C6C-E7C1-4CDA-95BF-DFA850BDB83C}" type="presOf" srcId="{CFCC93B8-BDA2-4A20-ACB0-67546F9AAE9F}" destId="{0BCA2E1F-E5CE-4A67-8810-69135231983A}" srcOrd="0" destOrd="0" presId="urn:microsoft.com/office/officeart/2005/8/layout/vList2"/>
    <dgm:cxn modelId="{2068EEDE-4D60-4916-9DB5-67DBB947C455}" type="presOf" srcId="{FEC53B9B-0B25-46A5-B1FE-FBC81B26B81C}" destId="{B431C112-AFE1-41C6-9BEC-63DE976E451B}" srcOrd="0" destOrd="0" presId="urn:microsoft.com/office/officeart/2005/8/layout/vList2"/>
    <dgm:cxn modelId="{EB0A2944-010B-4985-8026-AF6120895502}" type="presParOf" srcId="{0BCA2E1F-E5CE-4A67-8810-69135231983A}" destId="{35E46108-BAD6-4433-80D2-F32D8C20CAB2}" srcOrd="0" destOrd="0" presId="urn:microsoft.com/office/officeart/2005/8/layout/vList2"/>
    <dgm:cxn modelId="{1DFF8AD4-5756-457E-8969-0115BB29D806}" type="presParOf" srcId="{0BCA2E1F-E5CE-4A67-8810-69135231983A}" destId="{C5895082-36AA-468C-8317-9EF6345137EF}" srcOrd="1" destOrd="0" presId="urn:microsoft.com/office/officeart/2005/8/layout/vList2"/>
    <dgm:cxn modelId="{C2F7B166-0C7C-4A2B-90B5-46F5712F7259}" type="presParOf" srcId="{0BCA2E1F-E5CE-4A67-8810-69135231983A}" destId="{B431C112-AFE1-41C6-9BEC-63DE976E451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A63669-4A69-43D8-B1D7-518C68A13407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89844C-B7B4-4940-83BF-6DC8E6864AA6}">
      <dgm:prSet/>
      <dgm:spPr/>
      <dgm:t>
        <a:bodyPr/>
        <a:lstStyle/>
        <a:p>
          <a:r>
            <a:rPr lang="en-US" b="0" i="0"/>
            <a:t>Locally, many Alabama counties have an iCAN committee that meets regularly </a:t>
          </a:r>
          <a:endParaRPr lang="en-US"/>
        </a:p>
      </dgm:t>
    </dgm:pt>
    <dgm:pt modelId="{B86948D8-2D4C-4DE9-9E4F-EE02E674D284}" type="parTrans" cxnId="{F38CF849-0D20-4F25-812F-6B67A38AFCB6}">
      <dgm:prSet/>
      <dgm:spPr/>
      <dgm:t>
        <a:bodyPr/>
        <a:lstStyle/>
        <a:p>
          <a:endParaRPr lang="en-US"/>
        </a:p>
      </dgm:t>
    </dgm:pt>
    <dgm:pt modelId="{41C7E43D-396C-42D4-A09B-E9C83951586E}" type="sibTrans" cxnId="{F38CF849-0D20-4F25-812F-6B67A38AFCB6}">
      <dgm:prSet/>
      <dgm:spPr/>
      <dgm:t>
        <a:bodyPr/>
        <a:lstStyle/>
        <a:p>
          <a:endParaRPr lang="en-US"/>
        </a:p>
      </dgm:t>
    </dgm:pt>
    <dgm:pt modelId="{875B1350-8C3F-4543-9C14-541D4AA121D9}">
      <dgm:prSet/>
      <dgm:spPr/>
      <dgm:t>
        <a:bodyPr/>
        <a:lstStyle/>
        <a:p>
          <a:r>
            <a:rPr lang="en-US" b="0" i="0"/>
            <a:t>Judges, social workers, attorneys meet to discuss how to move kids toward permanency and address any barriers that are discovered</a:t>
          </a:r>
          <a:endParaRPr lang="en-US"/>
        </a:p>
      </dgm:t>
    </dgm:pt>
    <dgm:pt modelId="{3831E9FF-0CF6-43EE-BFB1-A724043F79B8}" type="parTrans" cxnId="{0AAD7FCD-1421-485A-B990-563BF070483C}">
      <dgm:prSet/>
      <dgm:spPr/>
      <dgm:t>
        <a:bodyPr/>
        <a:lstStyle/>
        <a:p>
          <a:endParaRPr lang="en-US"/>
        </a:p>
      </dgm:t>
    </dgm:pt>
    <dgm:pt modelId="{4CF18B3A-AD02-497F-8686-AE075090E5F4}" type="sibTrans" cxnId="{0AAD7FCD-1421-485A-B990-563BF070483C}">
      <dgm:prSet/>
      <dgm:spPr/>
      <dgm:t>
        <a:bodyPr/>
        <a:lstStyle/>
        <a:p>
          <a:endParaRPr lang="en-US"/>
        </a:p>
      </dgm:t>
    </dgm:pt>
    <dgm:pt modelId="{57E99EA3-59B9-4458-8D8F-C9F4B59FB73B}">
      <dgm:prSet/>
      <dgm:spPr/>
      <dgm:t>
        <a:bodyPr/>
        <a:lstStyle/>
        <a:p>
          <a:r>
            <a:rPr lang="en-US" b="0" i="0"/>
            <a:t>Alabama DHR and the Administrative Office of Courts</a:t>
          </a:r>
          <a:endParaRPr lang="en-US"/>
        </a:p>
      </dgm:t>
    </dgm:pt>
    <dgm:pt modelId="{9BA53A04-4B4D-4A31-8A5E-1330D9839369}" type="parTrans" cxnId="{17A3BDCF-3543-42CF-AE77-8FD5D0711A79}">
      <dgm:prSet/>
      <dgm:spPr/>
      <dgm:t>
        <a:bodyPr/>
        <a:lstStyle/>
        <a:p>
          <a:endParaRPr lang="en-US"/>
        </a:p>
      </dgm:t>
    </dgm:pt>
    <dgm:pt modelId="{223D314C-D9ED-4283-8597-41057C66D3A5}" type="sibTrans" cxnId="{17A3BDCF-3543-42CF-AE77-8FD5D0711A79}">
      <dgm:prSet/>
      <dgm:spPr/>
      <dgm:t>
        <a:bodyPr/>
        <a:lstStyle/>
        <a:p>
          <a:endParaRPr lang="en-US"/>
        </a:p>
      </dgm:t>
    </dgm:pt>
    <dgm:pt modelId="{61AB5FC8-5EDE-4BFD-84D9-B9827E111156}">
      <dgm:prSet/>
      <dgm:spPr/>
      <dgm:t>
        <a:bodyPr/>
        <a:lstStyle/>
        <a:p>
          <a:r>
            <a:rPr lang="en-US" b="0" i="0" dirty="0"/>
            <a:t>Statewide partnership to share data on hearing settings</a:t>
          </a:r>
          <a:endParaRPr lang="en-US" dirty="0"/>
        </a:p>
      </dgm:t>
    </dgm:pt>
    <dgm:pt modelId="{5FC45AB1-F2E1-430C-BA6F-0BC9D82CE5F3}" type="parTrans" cxnId="{11603964-36DE-4106-BCCB-DEF420BEDC0D}">
      <dgm:prSet/>
      <dgm:spPr/>
      <dgm:t>
        <a:bodyPr/>
        <a:lstStyle/>
        <a:p>
          <a:endParaRPr lang="en-US"/>
        </a:p>
      </dgm:t>
    </dgm:pt>
    <dgm:pt modelId="{59BD1ADD-3180-415C-8429-A37CF18FF6F9}" type="sibTrans" cxnId="{11603964-36DE-4106-BCCB-DEF420BEDC0D}">
      <dgm:prSet/>
      <dgm:spPr/>
      <dgm:t>
        <a:bodyPr/>
        <a:lstStyle/>
        <a:p>
          <a:endParaRPr lang="en-US"/>
        </a:p>
      </dgm:t>
    </dgm:pt>
    <dgm:pt modelId="{EB0F3198-9012-4983-96F1-43C0DC30B222}">
      <dgm:prSet/>
      <dgm:spPr/>
      <dgm:t>
        <a:bodyPr/>
        <a:lstStyle/>
        <a:p>
          <a:r>
            <a:rPr lang="en-US" b="0" i="0" dirty="0"/>
            <a:t>Annual Judicial/Child Welfare Conference</a:t>
          </a:r>
          <a:endParaRPr lang="en-US" dirty="0"/>
        </a:p>
      </dgm:t>
    </dgm:pt>
    <dgm:pt modelId="{1DC9475F-953B-45A2-AF7D-5862A6F34E4B}" type="parTrans" cxnId="{C5E65A73-3B23-4DFD-8C02-0A074ABE4FEF}">
      <dgm:prSet/>
      <dgm:spPr/>
      <dgm:t>
        <a:bodyPr/>
        <a:lstStyle/>
        <a:p>
          <a:endParaRPr lang="en-US"/>
        </a:p>
      </dgm:t>
    </dgm:pt>
    <dgm:pt modelId="{1A49EEDC-2AB3-4DF0-9B10-A045F08AFB03}" type="sibTrans" cxnId="{C5E65A73-3B23-4DFD-8C02-0A074ABE4FEF}">
      <dgm:prSet/>
      <dgm:spPr/>
      <dgm:t>
        <a:bodyPr/>
        <a:lstStyle/>
        <a:p>
          <a:endParaRPr lang="en-US"/>
        </a:p>
      </dgm:t>
    </dgm:pt>
    <dgm:pt modelId="{A4D339FB-8598-41FD-A57A-C78F8C5274EE}">
      <dgm:prSet/>
      <dgm:spPr/>
      <dgm:t>
        <a:bodyPr/>
        <a:lstStyle/>
        <a:p>
          <a:r>
            <a:rPr lang="en-US" b="0" i="0" dirty="0"/>
            <a:t>Open to county juvenile court judges, attorneys, DHR director and social workers from every county</a:t>
          </a:r>
          <a:endParaRPr lang="en-US" dirty="0"/>
        </a:p>
      </dgm:t>
    </dgm:pt>
    <dgm:pt modelId="{922F5B23-76B7-42FA-B29D-F8AF294D9349}" type="parTrans" cxnId="{B5479142-62AB-4555-9F0F-D111569C0988}">
      <dgm:prSet/>
      <dgm:spPr/>
      <dgm:t>
        <a:bodyPr/>
        <a:lstStyle/>
        <a:p>
          <a:endParaRPr lang="en-US"/>
        </a:p>
      </dgm:t>
    </dgm:pt>
    <dgm:pt modelId="{E298B909-DFD8-498D-9378-21CB4B7F0BCE}" type="sibTrans" cxnId="{B5479142-62AB-4555-9F0F-D111569C0988}">
      <dgm:prSet/>
      <dgm:spPr/>
      <dgm:t>
        <a:bodyPr/>
        <a:lstStyle/>
        <a:p>
          <a:endParaRPr lang="en-US"/>
        </a:p>
      </dgm:t>
    </dgm:pt>
    <dgm:pt modelId="{F09DDD13-C9F4-4003-8600-D3AC9235FD95}">
      <dgm:prSet/>
      <dgm:spPr/>
      <dgm:t>
        <a:bodyPr/>
        <a:lstStyle/>
        <a:p>
          <a:r>
            <a:rPr lang="en-US" b="0" i="0"/>
            <a:t>Looks at state and local data, develop plans for improvement within each county</a:t>
          </a:r>
          <a:endParaRPr lang="en-US"/>
        </a:p>
      </dgm:t>
    </dgm:pt>
    <dgm:pt modelId="{B7DDEF0C-643E-400A-A673-35767481BEE9}" type="parTrans" cxnId="{41BB70DF-9F7B-475C-9F1B-C314D599FDEA}">
      <dgm:prSet/>
      <dgm:spPr/>
      <dgm:t>
        <a:bodyPr/>
        <a:lstStyle/>
        <a:p>
          <a:endParaRPr lang="en-US"/>
        </a:p>
      </dgm:t>
    </dgm:pt>
    <dgm:pt modelId="{81F935A3-A21B-44B1-A22D-5E59B21FA8C0}" type="sibTrans" cxnId="{41BB70DF-9F7B-475C-9F1B-C314D599FDEA}">
      <dgm:prSet/>
      <dgm:spPr/>
      <dgm:t>
        <a:bodyPr/>
        <a:lstStyle/>
        <a:p>
          <a:endParaRPr lang="en-US"/>
        </a:p>
      </dgm:t>
    </dgm:pt>
    <dgm:pt modelId="{CF88039C-DBE0-4769-AD61-C2A1290F5617}" type="pres">
      <dgm:prSet presAssocID="{AEA63669-4A69-43D8-B1D7-518C68A13407}" presName="Name0" presStyleCnt="0">
        <dgm:presLayoutVars>
          <dgm:dir/>
          <dgm:animLvl val="lvl"/>
          <dgm:resizeHandles val="exact"/>
        </dgm:presLayoutVars>
      </dgm:prSet>
      <dgm:spPr/>
    </dgm:pt>
    <dgm:pt modelId="{574ED034-2934-43BA-AFAC-51C3C4DEC44C}" type="pres">
      <dgm:prSet presAssocID="{C589844C-B7B4-4940-83BF-6DC8E6864AA6}" presName="composite" presStyleCnt="0"/>
      <dgm:spPr/>
    </dgm:pt>
    <dgm:pt modelId="{087D67A0-119D-4887-B7CC-070D6AD80D15}" type="pres">
      <dgm:prSet presAssocID="{C589844C-B7B4-4940-83BF-6DC8E6864AA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AD01DA6-07F5-4397-A01F-19DBC9763CE9}" type="pres">
      <dgm:prSet presAssocID="{C589844C-B7B4-4940-83BF-6DC8E6864AA6}" presName="desTx" presStyleLbl="alignAccFollowNode1" presStyleIdx="0" presStyleCnt="2">
        <dgm:presLayoutVars>
          <dgm:bulletEnabled val="1"/>
        </dgm:presLayoutVars>
      </dgm:prSet>
      <dgm:spPr/>
    </dgm:pt>
    <dgm:pt modelId="{E1621B98-BF10-478E-AE68-2985C119DCD9}" type="pres">
      <dgm:prSet presAssocID="{41C7E43D-396C-42D4-A09B-E9C83951586E}" presName="space" presStyleCnt="0"/>
      <dgm:spPr/>
    </dgm:pt>
    <dgm:pt modelId="{A76E3E97-9CBF-49A8-A2C4-CF880171E3FA}" type="pres">
      <dgm:prSet presAssocID="{57E99EA3-59B9-4458-8D8F-C9F4B59FB73B}" presName="composite" presStyleCnt="0"/>
      <dgm:spPr/>
    </dgm:pt>
    <dgm:pt modelId="{D90FDBF2-54C9-43C1-9DD5-863908F55446}" type="pres">
      <dgm:prSet presAssocID="{57E99EA3-59B9-4458-8D8F-C9F4B59FB73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BD48B25B-9EA1-4344-B336-58495ED5494C}" type="pres">
      <dgm:prSet presAssocID="{57E99EA3-59B9-4458-8D8F-C9F4B59FB73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60DB3B07-FA3B-4D44-94C4-F4EB8D6EA7DB}" type="presOf" srcId="{C589844C-B7B4-4940-83BF-6DC8E6864AA6}" destId="{087D67A0-119D-4887-B7CC-070D6AD80D15}" srcOrd="0" destOrd="0" presId="urn:microsoft.com/office/officeart/2005/8/layout/hList1"/>
    <dgm:cxn modelId="{AF759F2D-E3C6-4D5F-9798-2AFE5D8E155D}" type="presOf" srcId="{F09DDD13-C9F4-4003-8600-D3AC9235FD95}" destId="{BD48B25B-9EA1-4344-B336-58495ED5494C}" srcOrd="0" destOrd="3" presId="urn:microsoft.com/office/officeart/2005/8/layout/hList1"/>
    <dgm:cxn modelId="{A3752340-423E-4FB9-A3CD-3EE9CAB90808}" type="presOf" srcId="{61AB5FC8-5EDE-4BFD-84D9-B9827E111156}" destId="{BD48B25B-9EA1-4344-B336-58495ED5494C}" srcOrd="0" destOrd="0" presId="urn:microsoft.com/office/officeart/2005/8/layout/hList1"/>
    <dgm:cxn modelId="{B5479142-62AB-4555-9F0F-D111569C0988}" srcId="{EB0F3198-9012-4983-96F1-43C0DC30B222}" destId="{A4D339FB-8598-41FD-A57A-C78F8C5274EE}" srcOrd="0" destOrd="0" parTransId="{922F5B23-76B7-42FA-B29D-F8AF294D9349}" sibTransId="{E298B909-DFD8-498D-9378-21CB4B7F0BCE}"/>
    <dgm:cxn modelId="{F38CF849-0D20-4F25-812F-6B67A38AFCB6}" srcId="{AEA63669-4A69-43D8-B1D7-518C68A13407}" destId="{C589844C-B7B4-4940-83BF-6DC8E6864AA6}" srcOrd="0" destOrd="0" parTransId="{B86948D8-2D4C-4DE9-9E4F-EE02E674D284}" sibTransId="{41C7E43D-396C-42D4-A09B-E9C83951586E}"/>
    <dgm:cxn modelId="{A34D8B62-BB8A-4E02-A7F1-F5E66BC1EE55}" type="presOf" srcId="{57E99EA3-59B9-4458-8D8F-C9F4B59FB73B}" destId="{D90FDBF2-54C9-43C1-9DD5-863908F55446}" srcOrd="0" destOrd="0" presId="urn:microsoft.com/office/officeart/2005/8/layout/hList1"/>
    <dgm:cxn modelId="{11603964-36DE-4106-BCCB-DEF420BEDC0D}" srcId="{57E99EA3-59B9-4458-8D8F-C9F4B59FB73B}" destId="{61AB5FC8-5EDE-4BFD-84D9-B9827E111156}" srcOrd="0" destOrd="0" parTransId="{5FC45AB1-F2E1-430C-BA6F-0BC9D82CE5F3}" sibTransId="{59BD1ADD-3180-415C-8429-A37CF18FF6F9}"/>
    <dgm:cxn modelId="{C5E65A73-3B23-4DFD-8C02-0A074ABE4FEF}" srcId="{57E99EA3-59B9-4458-8D8F-C9F4B59FB73B}" destId="{EB0F3198-9012-4983-96F1-43C0DC30B222}" srcOrd="1" destOrd="0" parTransId="{1DC9475F-953B-45A2-AF7D-5862A6F34E4B}" sibTransId="{1A49EEDC-2AB3-4DF0-9B10-A045F08AFB03}"/>
    <dgm:cxn modelId="{F45D978B-1192-4522-AF64-8E8E92FC2F26}" type="presOf" srcId="{875B1350-8C3F-4543-9C14-541D4AA121D9}" destId="{1AD01DA6-07F5-4397-A01F-19DBC9763CE9}" srcOrd="0" destOrd="0" presId="urn:microsoft.com/office/officeart/2005/8/layout/hList1"/>
    <dgm:cxn modelId="{5DB27A9D-1826-4B10-8BF9-56432585872B}" type="presOf" srcId="{A4D339FB-8598-41FD-A57A-C78F8C5274EE}" destId="{BD48B25B-9EA1-4344-B336-58495ED5494C}" srcOrd="0" destOrd="2" presId="urn:microsoft.com/office/officeart/2005/8/layout/hList1"/>
    <dgm:cxn modelId="{0A7486BD-46C8-4832-A79B-585CA82ED95D}" type="presOf" srcId="{AEA63669-4A69-43D8-B1D7-518C68A13407}" destId="{CF88039C-DBE0-4769-AD61-C2A1290F5617}" srcOrd="0" destOrd="0" presId="urn:microsoft.com/office/officeart/2005/8/layout/hList1"/>
    <dgm:cxn modelId="{0AAD7FCD-1421-485A-B990-563BF070483C}" srcId="{C589844C-B7B4-4940-83BF-6DC8E6864AA6}" destId="{875B1350-8C3F-4543-9C14-541D4AA121D9}" srcOrd="0" destOrd="0" parTransId="{3831E9FF-0CF6-43EE-BFB1-A724043F79B8}" sibTransId="{4CF18B3A-AD02-497F-8686-AE075090E5F4}"/>
    <dgm:cxn modelId="{17A3BDCF-3543-42CF-AE77-8FD5D0711A79}" srcId="{AEA63669-4A69-43D8-B1D7-518C68A13407}" destId="{57E99EA3-59B9-4458-8D8F-C9F4B59FB73B}" srcOrd="1" destOrd="0" parTransId="{9BA53A04-4B4D-4A31-8A5E-1330D9839369}" sibTransId="{223D314C-D9ED-4283-8597-41057C66D3A5}"/>
    <dgm:cxn modelId="{0A9D78DE-ADE8-4759-A109-718087556B20}" type="presOf" srcId="{EB0F3198-9012-4983-96F1-43C0DC30B222}" destId="{BD48B25B-9EA1-4344-B336-58495ED5494C}" srcOrd="0" destOrd="1" presId="urn:microsoft.com/office/officeart/2005/8/layout/hList1"/>
    <dgm:cxn modelId="{41BB70DF-9F7B-475C-9F1B-C314D599FDEA}" srcId="{EB0F3198-9012-4983-96F1-43C0DC30B222}" destId="{F09DDD13-C9F4-4003-8600-D3AC9235FD95}" srcOrd="1" destOrd="0" parTransId="{B7DDEF0C-643E-400A-A673-35767481BEE9}" sibTransId="{81F935A3-A21B-44B1-A22D-5E59B21FA8C0}"/>
    <dgm:cxn modelId="{1FBF9536-C678-4DBC-B577-39C8759BCFD6}" type="presParOf" srcId="{CF88039C-DBE0-4769-AD61-C2A1290F5617}" destId="{574ED034-2934-43BA-AFAC-51C3C4DEC44C}" srcOrd="0" destOrd="0" presId="urn:microsoft.com/office/officeart/2005/8/layout/hList1"/>
    <dgm:cxn modelId="{9D7CE2A6-37E5-4E65-9688-3226006D21E8}" type="presParOf" srcId="{574ED034-2934-43BA-AFAC-51C3C4DEC44C}" destId="{087D67A0-119D-4887-B7CC-070D6AD80D15}" srcOrd="0" destOrd="0" presId="urn:microsoft.com/office/officeart/2005/8/layout/hList1"/>
    <dgm:cxn modelId="{91E361F7-28B3-45BA-A17C-A9F271A76C35}" type="presParOf" srcId="{574ED034-2934-43BA-AFAC-51C3C4DEC44C}" destId="{1AD01DA6-07F5-4397-A01F-19DBC9763CE9}" srcOrd="1" destOrd="0" presId="urn:microsoft.com/office/officeart/2005/8/layout/hList1"/>
    <dgm:cxn modelId="{C02B5812-9521-4D0A-A36B-6AFC38F5AAC4}" type="presParOf" srcId="{CF88039C-DBE0-4769-AD61-C2A1290F5617}" destId="{E1621B98-BF10-478E-AE68-2985C119DCD9}" srcOrd="1" destOrd="0" presId="urn:microsoft.com/office/officeart/2005/8/layout/hList1"/>
    <dgm:cxn modelId="{2E313535-C1A8-424C-BBA9-F790DD72CFCC}" type="presParOf" srcId="{CF88039C-DBE0-4769-AD61-C2A1290F5617}" destId="{A76E3E97-9CBF-49A8-A2C4-CF880171E3FA}" srcOrd="2" destOrd="0" presId="urn:microsoft.com/office/officeart/2005/8/layout/hList1"/>
    <dgm:cxn modelId="{E38401C5-2D0C-4ACF-A3F0-59354BFA6375}" type="presParOf" srcId="{A76E3E97-9CBF-49A8-A2C4-CF880171E3FA}" destId="{D90FDBF2-54C9-43C1-9DD5-863908F55446}" srcOrd="0" destOrd="0" presId="urn:microsoft.com/office/officeart/2005/8/layout/hList1"/>
    <dgm:cxn modelId="{E6D979D5-5ADF-441B-8175-10B03DE4139A}" type="presParOf" srcId="{A76E3E97-9CBF-49A8-A2C4-CF880171E3FA}" destId="{BD48B25B-9EA1-4344-B336-58495ED549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E4F327-1907-4E47-B228-BDC5CBA5606B}" type="doc">
      <dgm:prSet loTypeId="urn:microsoft.com/office/officeart/2005/8/layout/vList5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D667B99-918C-4FA5-B428-29A8B60C6790}">
      <dgm:prSet/>
      <dgm:spPr/>
      <dgm:t>
        <a:bodyPr/>
        <a:lstStyle/>
        <a:p>
          <a:r>
            <a:rPr lang="en-US" b="0" i="0" dirty="0"/>
            <a:t>Division of Quality Practice conducts interviews in every county to assess partnership</a:t>
          </a:r>
          <a:endParaRPr lang="en-US" dirty="0"/>
        </a:p>
      </dgm:t>
    </dgm:pt>
    <dgm:pt modelId="{3DB2453C-B0DC-4DB6-8795-978FB9E9363D}" type="parTrans" cxnId="{EAE5646D-98B9-44C7-A936-0445C9794CC0}">
      <dgm:prSet/>
      <dgm:spPr/>
      <dgm:t>
        <a:bodyPr/>
        <a:lstStyle/>
        <a:p>
          <a:endParaRPr lang="en-US"/>
        </a:p>
      </dgm:t>
    </dgm:pt>
    <dgm:pt modelId="{5E28359D-60D3-4B64-AF5C-9BC089EAC95A}" type="sibTrans" cxnId="{EAE5646D-98B9-44C7-A936-0445C9794CC0}">
      <dgm:prSet/>
      <dgm:spPr/>
      <dgm:t>
        <a:bodyPr/>
        <a:lstStyle/>
        <a:p>
          <a:endParaRPr lang="en-US"/>
        </a:p>
      </dgm:t>
    </dgm:pt>
    <dgm:pt modelId="{F4D6D1D6-5CFE-4A3E-860A-3969B63846BE}">
      <dgm:prSet/>
      <dgm:spPr/>
      <dgm:t>
        <a:bodyPr/>
        <a:lstStyle/>
        <a:p>
          <a:r>
            <a:rPr lang="en-US" b="0" i="0"/>
            <a:t>Local stakeholders include teachers, counselors, law enforcement, court officials, foster parents, birth parents, relatives</a:t>
          </a:r>
          <a:endParaRPr lang="en-US"/>
        </a:p>
      </dgm:t>
    </dgm:pt>
    <dgm:pt modelId="{BA24CE07-82F7-41AA-8EA2-40BD2F5941E4}" type="parTrans" cxnId="{58FF7D90-45A0-4C4E-B557-647D6A85F844}">
      <dgm:prSet/>
      <dgm:spPr/>
      <dgm:t>
        <a:bodyPr/>
        <a:lstStyle/>
        <a:p>
          <a:endParaRPr lang="en-US"/>
        </a:p>
      </dgm:t>
    </dgm:pt>
    <dgm:pt modelId="{477499C0-03D7-4EA9-B3A7-A2AB64293812}" type="sibTrans" cxnId="{58FF7D90-45A0-4C4E-B557-647D6A85F844}">
      <dgm:prSet/>
      <dgm:spPr/>
      <dgm:t>
        <a:bodyPr/>
        <a:lstStyle/>
        <a:p>
          <a:endParaRPr lang="en-US"/>
        </a:p>
      </dgm:t>
    </dgm:pt>
    <dgm:pt modelId="{4C3C7B8A-CCC6-4B16-9867-A2A028ADF366}">
      <dgm:prSet/>
      <dgm:spPr/>
      <dgm:t>
        <a:bodyPr/>
        <a:lstStyle/>
        <a:p>
          <a:r>
            <a:rPr lang="en-US" b="0" i="0"/>
            <a:t>Local and statewide Quality Assurance Boards</a:t>
          </a:r>
          <a:endParaRPr lang="en-US"/>
        </a:p>
      </dgm:t>
    </dgm:pt>
    <dgm:pt modelId="{B5611A13-8334-4BFC-8010-A06EE0024A54}" type="parTrans" cxnId="{99EAC91A-6A7F-484A-B7C0-189DB48B797C}">
      <dgm:prSet/>
      <dgm:spPr/>
      <dgm:t>
        <a:bodyPr/>
        <a:lstStyle/>
        <a:p>
          <a:endParaRPr lang="en-US"/>
        </a:p>
      </dgm:t>
    </dgm:pt>
    <dgm:pt modelId="{76745CE6-5FA7-49E7-A757-6DF1B0EC820D}" type="sibTrans" cxnId="{99EAC91A-6A7F-484A-B7C0-189DB48B797C}">
      <dgm:prSet/>
      <dgm:spPr/>
      <dgm:t>
        <a:bodyPr/>
        <a:lstStyle/>
        <a:p>
          <a:endParaRPr lang="en-US"/>
        </a:p>
      </dgm:t>
    </dgm:pt>
    <dgm:pt modelId="{ABD43747-B4AA-4898-9B3B-5DDDA774D1B6}">
      <dgm:prSet/>
      <dgm:spPr/>
      <dgm:t>
        <a:bodyPr/>
        <a:lstStyle/>
        <a:p>
          <a:r>
            <a:rPr lang="en-US" b="0" i="0"/>
            <a:t>Look at data, review cases, interview stakeholders and make recommendations to improve practice and involvement by stakeholders</a:t>
          </a:r>
          <a:endParaRPr lang="en-US"/>
        </a:p>
      </dgm:t>
    </dgm:pt>
    <dgm:pt modelId="{AF7FDB03-9AD8-45C1-AC09-D922BFE90D3F}" type="parTrans" cxnId="{3B5B5895-D7F5-4476-80F2-ED01F414EFF6}">
      <dgm:prSet/>
      <dgm:spPr/>
      <dgm:t>
        <a:bodyPr/>
        <a:lstStyle/>
        <a:p>
          <a:endParaRPr lang="en-US"/>
        </a:p>
      </dgm:t>
    </dgm:pt>
    <dgm:pt modelId="{E27AAD4E-5920-49E4-A28C-082FA4CE3495}" type="sibTrans" cxnId="{3B5B5895-D7F5-4476-80F2-ED01F414EFF6}">
      <dgm:prSet/>
      <dgm:spPr/>
      <dgm:t>
        <a:bodyPr/>
        <a:lstStyle/>
        <a:p>
          <a:endParaRPr lang="en-US"/>
        </a:p>
      </dgm:t>
    </dgm:pt>
    <dgm:pt modelId="{F80D6554-8946-4F65-9DC9-9BAD912A10D5}" type="pres">
      <dgm:prSet presAssocID="{88E4F327-1907-4E47-B228-BDC5CBA5606B}" presName="Name0" presStyleCnt="0">
        <dgm:presLayoutVars>
          <dgm:dir/>
          <dgm:animLvl val="lvl"/>
          <dgm:resizeHandles val="exact"/>
        </dgm:presLayoutVars>
      </dgm:prSet>
      <dgm:spPr/>
    </dgm:pt>
    <dgm:pt modelId="{DD6E72A3-720F-4FC1-9DFA-75543C940490}" type="pres">
      <dgm:prSet presAssocID="{AD667B99-918C-4FA5-B428-29A8B60C6790}" presName="linNode" presStyleCnt="0"/>
      <dgm:spPr/>
    </dgm:pt>
    <dgm:pt modelId="{3538D73A-0C59-40E3-A7BC-23DDB83B64E2}" type="pres">
      <dgm:prSet presAssocID="{AD667B99-918C-4FA5-B428-29A8B60C6790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0D6710B-8B66-4B50-BB15-4974093DB44C}" type="pres">
      <dgm:prSet presAssocID="{AD667B99-918C-4FA5-B428-29A8B60C6790}" presName="descendantText" presStyleLbl="alignAccFollowNode1" presStyleIdx="0" presStyleCnt="2">
        <dgm:presLayoutVars>
          <dgm:bulletEnabled val="1"/>
        </dgm:presLayoutVars>
      </dgm:prSet>
      <dgm:spPr/>
    </dgm:pt>
    <dgm:pt modelId="{D7548D93-63E5-4495-AEEC-8BA52AC7FB9F}" type="pres">
      <dgm:prSet presAssocID="{5E28359D-60D3-4B64-AF5C-9BC089EAC95A}" presName="sp" presStyleCnt="0"/>
      <dgm:spPr/>
    </dgm:pt>
    <dgm:pt modelId="{3DBDBC0D-BF3C-4B89-8C60-92E5BE5C3DF8}" type="pres">
      <dgm:prSet presAssocID="{4C3C7B8A-CCC6-4B16-9867-A2A028ADF366}" presName="linNode" presStyleCnt="0"/>
      <dgm:spPr/>
    </dgm:pt>
    <dgm:pt modelId="{8EC3AF03-EEDD-451D-84AD-B77E01429E12}" type="pres">
      <dgm:prSet presAssocID="{4C3C7B8A-CCC6-4B16-9867-A2A028ADF366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8E2924F7-EA33-41ED-AD46-57CCBB5755BD}" type="pres">
      <dgm:prSet presAssocID="{4C3C7B8A-CCC6-4B16-9867-A2A028ADF366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9EAC91A-6A7F-484A-B7C0-189DB48B797C}" srcId="{88E4F327-1907-4E47-B228-BDC5CBA5606B}" destId="{4C3C7B8A-CCC6-4B16-9867-A2A028ADF366}" srcOrd="1" destOrd="0" parTransId="{B5611A13-8334-4BFC-8010-A06EE0024A54}" sibTransId="{76745CE6-5FA7-49E7-A757-6DF1B0EC820D}"/>
    <dgm:cxn modelId="{7506D32D-E372-4B8A-91F9-CFEC5EC4FD39}" type="presOf" srcId="{ABD43747-B4AA-4898-9B3B-5DDDA774D1B6}" destId="{8E2924F7-EA33-41ED-AD46-57CCBB5755BD}" srcOrd="0" destOrd="0" presId="urn:microsoft.com/office/officeart/2005/8/layout/vList5"/>
    <dgm:cxn modelId="{82B66C37-B528-446B-AF43-F3E28B11E145}" type="presOf" srcId="{88E4F327-1907-4E47-B228-BDC5CBA5606B}" destId="{F80D6554-8946-4F65-9DC9-9BAD912A10D5}" srcOrd="0" destOrd="0" presId="urn:microsoft.com/office/officeart/2005/8/layout/vList5"/>
    <dgm:cxn modelId="{EAE5646D-98B9-44C7-A936-0445C9794CC0}" srcId="{88E4F327-1907-4E47-B228-BDC5CBA5606B}" destId="{AD667B99-918C-4FA5-B428-29A8B60C6790}" srcOrd="0" destOrd="0" parTransId="{3DB2453C-B0DC-4DB6-8795-978FB9E9363D}" sibTransId="{5E28359D-60D3-4B64-AF5C-9BC089EAC95A}"/>
    <dgm:cxn modelId="{58FF7D90-45A0-4C4E-B557-647D6A85F844}" srcId="{AD667B99-918C-4FA5-B428-29A8B60C6790}" destId="{F4D6D1D6-5CFE-4A3E-860A-3969B63846BE}" srcOrd="0" destOrd="0" parTransId="{BA24CE07-82F7-41AA-8EA2-40BD2F5941E4}" sibTransId="{477499C0-03D7-4EA9-B3A7-A2AB64293812}"/>
    <dgm:cxn modelId="{5F7B2B94-C87A-4FD9-AD55-E956F7E9F0E9}" type="presOf" srcId="{4C3C7B8A-CCC6-4B16-9867-A2A028ADF366}" destId="{8EC3AF03-EEDD-451D-84AD-B77E01429E12}" srcOrd="0" destOrd="0" presId="urn:microsoft.com/office/officeart/2005/8/layout/vList5"/>
    <dgm:cxn modelId="{3B5B5895-D7F5-4476-80F2-ED01F414EFF6}" srcId="{4C3C7B8A-CCC6-4B16-9867-A2A028ADF366}" destId="{ABD43747-B4AA-4898-9B3B-5DDDA774D1B6}" srcOrd="0" destOrd="0" parTransId="{AF7FDB03-9AD8-45C1-AC09-D922BFE90D3F}" sibTransId="{E27AAD4E-5920-49E4-A28C-082FA4CE3495}"/>
    <dgm:cxn modelId="{4643F6DA-D3C5-4250-8FF6-D1DE2814647E}" type="presOf" srcId="{AD667B99-918C-4FA5-B428-29A8B60C6790}" destId="{3538D73A-0C59-40E3-A7BC-23DDB83B64E2}" srcOrd="0" destOrd="0" presId="urn:microsoft.com/office/officeart/2005/8/layout/vList5"/>
    <dgm:cxn modelId="{B3953BF0-CBD3-4DDF-B073-28369E8EE512}" type="presOf" srcId="{F4D6D1D6-5CFE-4A3E-860A-3969B63846BE}" destId="{D0D6710B-8B66-4B50-BB15-4974093DB44C}" srcOrd="0" destOrd="0" presId="urn:microsoft.com/office/officeart/2005/8/layout/vList5"/>
    <dgm:cxn modelId="{D5966915-709C-4EC5-8CE7-CC618D5FFC11}" type="presParOf" srcId="{F80D6554-8946-4F65-9DC9-9BAD912A10D5}" destId="{DD6E72A3-720F-4FC1-9DFA-75543C940490}" srcOrd="0" destOrd="0" presId="urn:microsoft.com/office/officeart/2005/8/layout/vList5"/>
    <dgm:cxn modelId="{C3C3DFC5-1742-4240-85BD-0D0153E1DC60}" type="presParOf" srcId="{DD6E72A3-720F-4FC1-9DFA-75543C940490}" destId="{3538D73A-0C59-40E3-A7BC-23DDB83B64E2}" srcOrd="0" destOrd="0" presId="urn:microsoft.com/office/officeart/2005/8/layout/vList5"/>
    <dgm:cxn modelId="{33541B23-DE21-4C99-ADCE-344D5397D39A}" type="presParOf" srcId="{DD6E72A3-720F-4FC1-9DFA-75543C940490}" destId="{D0D6710B-8B66-4B50-BB15-4974093DB44C}" srcOrd="1" destOrd="0" presId="urn:microsoft.com/office/officeart/2005/8/layout/vList5"/>
    <dgm:cxn modelId="{4DE8457F-5F94-4DB3-BB87-EE65A7127C52}" type="presParOf" srcId="{F80D6554-8946-4F65-9DC9-9BAD912A10D5}" destId="{D7548D93-63E5-4495-AEEC-8BA52AC7FB9F}" srcOrd="1" destOrd="0" presId="urn:microsoft.com/office/officeart/2005/8/layout/vList5"/>
    <dgm:cxn modelId="{FDD188D6-7939-4F6B-8C37-D80789DDB09A}" type="presParOf" srcId="{F80D6554-8946-4F65-9DC9-9BAD912A10D5}" destId="{3DBDBC0D-BF3C-4B89-8C60-92E5BE5C3DF8}" srcOrd="2" destOrd="0" presId="urn:microsoft.com/office/officeart/2005/8/layout/vList5"/>
    <dgm:cxn modelId="{A9405C0A-3254-4011-8E45-A84D13658C1E}" type="presParOf" srcId="{3DBDBC0D-BF3C-4B89-8C60-92E5BE5C3DF8}" destId="{8EC3AF03-EEDD-451D-84AD-B77E01429E12}" srcOrd="0" destOrd="0" presId="urn:microsoft.com/office/officeart/2005/8/layout/vList5"/>
    <dgm:cxn modelId="{C5BCA094-20AC-49F6-A725-48252D2939C1}" type="presParOf" srcId="{3DBDBC0D-BF3C-4B89-8C60-92E5BE5C3DF8}" destId="{8E2924F7-EA33-41ED-AD46-57CCBB5755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42961C-3697-44E2-ACDF-C5B9A385CAF0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46BF671-AE85-47EA-B555-122E098F8220}">
      <dgm:prSet/>
      <dgm:spPr/>
      <dgm:t>
        <a:bodyPr/>
        <a:lstStyle/>
        <a:p>
          <a:r>
            <a:rPr lang="en-US"/>
            <a:t>Alabama DHR is having on going meetings with Department of Youth Services, the Department of Mental Health and Medicaid </a:t>
          </a:r>
        </a:p>
      </dgm:t>
    </dgm:pt>
    <dgm:pt modelId="{C20626C9-6FB9-42AA-B46F-628CC2DCB089}" type="parTrans" cxnId="{84B3EC6F-3698-4E42-8A4F-9A2E5D78EB5F}">
      <dgm:prSet/>
      <dgm:spPr/>
      <dgm:t>
        <a:bodyPr/>
        <a:lstStyle/>
        <a:p>
          <a:endParaRPr lang="en-US"/>
        </a:p>
      </dgm:t>
    </dgm:pt>
    <dgm:pt modelId="{FDC27AF2-EC4E-4E66-B4B5-7AD9FD2AFEC9}" type="sibTrans" cxnId="{84B3EC6F-3698-4E42-8A4F-9A2E5D78EB5F}">
      <dgm:prSet/>
      <dgm:spPr/>
      <dgm:t>
        <a:bodyPr/>
        <a:lstStyle/>
        <a:p>
          <a:endParaRPr lang="en-US"/>
        </a:p>
      </dgm:t>
    </dgm:pt>
    <dgm:pt modelId="{EFFE79DA-AF76-4204-B54F-CE553CC06D2D}">
      <dgm:prSet/>
      <dgm:spPr/>
      <dgm:t>
        <a:bodyPr/>
        <a:lstStyle/>
        <a:p>
          <a:r>
            <a:rPr lang="en-US"/>
            <a:t>toward innovative approaches for children with complicated needs</a:t>
          </a:r>
        </a:p>
      </dgm:t>
    </dgm:pt>
    <dgm:pt modelId="{310EC2C1-BE72-4A0A-A1B9-383FB45A2AC3}" type="parTrans" cxnId="{FF825643-0ED6-4310-8235-828E0D0CB278}">
      <dgm:prSet/>
      <dgm:spPr/>
      <dgm:t>
        <a:bodyPr/>
        <a:lstStyle/>
        <a:p>
          <a:endParaRPr lang="en-US"/>
        </a:p>
      </dgm:t>
    </dgm:pt>
    <dgm:pt modelId="{C2455942-DA5C-437E-9E1F-56CF077DB732}" type="sibTrans" cxnId="{FF825643-0ED6-4310-8235-828E0D0CB278}">
      <dgm:prSet/>
      <dgm:spPr/>
      <dgm:t>
        <a:bodyPr/>
        <a:lstStyle/>
        <a:p>
          <a:endParaRPr lang="en-US"/>
        </a:p>
      </dgm:t>
    </dgm:pt>
    <dgm:pt modelId="{57923107-0B0E-477E-9D44-CDF887FB8AB6}">
      <dgm:prSet/>
      <dgm:spPr/>
      <dgm:t>
        <a:bodyPr/>
        <a:lstStyle/>
        <a:p>
          <a:r>
            <a:rPr lang="en-US"/>
            <a:t>One example is the Enriched Community Homes</a:t>
          </a:r>
        </a:p>
      </dgm:t>
    </dgm:pt>
    <dgm:pt modelId="{9665649F-9BD4-4EB9-8A17-A68351D91B6F}" type="parTrans" cxnId="{406485BC-68BC-4C67-99EC-9D7C9AF78C4B}">
      <dgm:prSet/>
      <dgm:spPr/>
      <dgm:t>
        <a:bodyPr/>
        <a:lstStyle/>
        <a:p>
          <a:endParaRPr lang="en-US"/>
        </a:p>
      </dgm:t>
    </dgm:pt>
    <dgm:pt modelId="{7C90BE35-9573-4795-9CC8-67951703812F}" type="sibTrans" cxnId="{406485BC-68BC-4C67-99EC-9D7C9AF78C4B}">
      <dgm:prSet/>
      <dgm:spPr/>
      <dgm:t>
        <a:bodyPr/>
        <a:lstStyle/>
        <a:p>
          <a:endParaRPr lang="en-US"/>
        </a:p>
      </dgm:t>
    </dgm:pt>
    <dgm:pt modelId="{DF48B396-239D-46AC-B472-4E9C29F074B3}">
      <dgm:prSet/>
      <dgm:spPr/>
      <dgm:t>
        <a:bodyPr/>
        <a:lstStyle/>
        <a:p>
          <a:r>
            <a:rPr lang="en-US"/>
            <a:t>Therapeutic homes that are approved for children with difficult behaviors</a:t>
          </a:r>
        </a:p>
      </dgm:t>
    </dgm:pt>
    <dgm:pt modelId="{5CB94629-D30F-41A8-B2A6-07D547535C18}" type="parTrans" cxnId="{E18DEB74-A4B9-49B6-A78B-6DD0951C0CEE}">
      <dgm:prSet/>
      <dgm:spPr/>
      <dgm:t>
        <a:bodyPr/>
        <a:lstStyle/>
        <a:p>
          <a:endParaRPr lang="en-US"/>
        </a:p>
      </dgm:t>
    </dgm:pt>
    <dgm:pt modelId="{172F5F93-199B-419C-8A4B-3F78E4F42914}" type="sibTrans" cxnId="{E18DEB74-A4B9-49B6-A78B-6DD0951C0CEE}">
      <dgm:prSet/>
      <dgm:spPr/>
      <dgm:t>
        <a:bodyPr/>
        <a:lstStyle/>
        <a:p>
          <a:endParaRPr lang="en-US"/>
        </a:p>
      </dgm:t>
    </dgm:pt>
    <dgm:pt modelId="{BB87218E-1D1B-487C-AA92-CC5280AC3C34}">
      <dgm:prSet/>
      <dgm:spPr/>
      <dgm:t>
        <a:bodyPr/>
        <a:lstStyle/>
        <a:p>
          <a:r>
            <a:rPr lang="en-US"/>
            <a:t>More services and support are put in the homes</a:t>
          </a:r>
        </a:p>
      </dgm:t>
    </dgm:pt>
    <dgm:pt modelId="{DAF14C26-7455-4DF6-96F5-A32EDA20C7BD}" type="parTrans" cxnId="{3E632009-F599-4BBD-BD1B-E51003DC2B1C}">
      <dgm:prSet/>
      <dgm:spPr/>
      <dgm:t>
        <a:bodyPr/>
        <a:lstStyle/>
        <a:p>
          <a:endParaRPr lang="en-US"/>
        </a:p>
      </dgm:t>
    </dgm:pt>
    <dgm:pt modelId="{18E2EF7C-6B26-4DE8-916C-AA44B032AA25}" type="sibTrans" cxnId="{3E632009-F599-4BBD-BD1B-E51003DC2B1C}">
      <dgm:prSet/>
      <dgm:spPr/>
      <dgm:t>
        <a:bodyPr/>
        <a:lstStyle/>
        <a:p>
          <a:endParaRPr lang="en-US"/>
        </a:p>
      </dgm:t>
    </dgm:pt>
    <dgm:pt modelId="{737DFD1E-A294-46CF-9BA6-43166B9F5DF5}">
      <dgm:prSet/>
      <dgm:spPr/>
      <dgm:t>
        <a:bodyPr/>
        <a:lstStyle/>
        <a:p>
          <a:r>
            <a:rPr lang="en-US"/>
            <a:t>More is required of the foster parent</a:t>
          </a:r>
        </a:p>
      </dgm:t>
    </dgm:pt>
    <dgm:pt modelId="{D8CD28AA-DEC6-4D45-89E7-3742A89B1F50}" type="parTrans" cxnId="{1B79168F-396C-4101-B3E1-D3E0FA1BEDB8}">
      <dgm:prSet/>
      <dgm:spPr/>
      <dgm:t>
        <a:bodyPr/>
        <a:lstStyle/>
        <a:p>
          <a:endParaRPr lang="en-US"/>
        </a:p>
      </dgm:t>
    </dgm:pt>
    <dgm:pt modelId="{2D41CC5A-51BA-4576-A75A-C3E4D8E4CED9}" type="sibTrans" cxnId="{1B79168F-396C-4101-B3E1-D3E0FA1BEDB8}">
      <dgm:prSet/>
      <dgm:spPr/>
      <dgm:t>
        <a:bodyPr/>
        <a:lstStyle/>
        <a:p>
          <a:endParaRPr lang="en-US"/>
        </a:p>
      </dgm:t>
    </dgm:pt>
    <dgm:pt modelId="{F8B64228-8CB2-43AD-9995-03A11C037B2E}">
      <dgm:prSet/>
      <dgm:spPr/>
      <dgm:t>
        <a:bodyPr/>
        <a:lstStyle/>
        <a:p>
          <a:r>
            <a:rPr lang="en-US"/>
            <a:t>Using as a way for child to be in a home instead of a facility</a:t>
          </a:r>
        </a:p>
      </dgm:t>
    </dgm:pt>
    <dgm:pt modelId="{DB989BCD-BAD9-461E-9EF6-F331F67043D0}" type="parTrans" cxnId="{08994EE6-525C-47D8-B0B5-0D4F7F95B674}">
      <dgm:prSet/>
      <dgm:spPr/>
      <dgm:t>
        <a:bodyPr/>
        <a:lstStyle/>
        <a:p>
          <a:endParaRPr lang="en-US"/>
        </a:p>
      </dgm:t>
    </dgm:pt>
    <dgm:pt modelId="{DD38C623-AEAC-40B7-B99C-FB3F07BF9363}" type="sibTrans" cxnId="{08994EE6-525C-47D8-B0B5-0D4F7F95B674}">
      <dgm:prSet/>
      <dgm:spPr/>
      <dgm:t>
        <a:bodyPr/>
        <a:lstStyle/>
        <a:p>
          <a:endParaRPr lang="en-US"/>
        </a:p>
      </dgm:t>
    </dgm:pt>
    <dgm:pt modelId="{93BE52E1-17F2-4161-A20D-5E845D44BAA6}">
      <dgm:prSet/>
      <dgm:spPr/>
      <dgm:t>
        <a:bodyPr/>
        <a:lstStyle/>
        <a:p>
          <a:r>
            <a:rPr lang="en-US"/>
            <a:t>Department of Education</a:t>
          </a:r>
        </a:p>
      </dgm:t>
    </dgm:pt>
    <dgm:pt modelId="{5D915D66-7C59-49D6-96CC-7ACE8489D1D1}" type="parTrans" cxnId="{E563E803-81ED-4E80-A41B-435AB0EF4820}">
      <dgm:prSet/>
      <dgm:spPr/>
      <dgm:t>
        <a:bodyPr/>
        <a:lstStyle/>
        <a:p>
          <a:endParaRPr lang="en-US"/>
        </a:p>
      </dgm:t>
    </dgm:pt>
    <dgm:pt modelId="{E82AF558-96D8-443D-B3A3-43AA4C2F8162}" type="sibTrans" cxnId="{E563E803-81ED-4E80-A41B-435AB0EF4820}">
      <dgm:prSet/>
      <dgm:spPr/>
      <dgm:t>
        <a:bodyPr/>
        <a:lstStyle/>
        <a:p>
          <a:endParaRPr lang="en-US"/>
        </a:p>
      </dgm:t>
    </dgm:pt>
    <dgm:pt modelId="{92F26F53-6855-4F69-8105-F998578E3B22}">
      <dgm:prSet/>
      <dgm:spPr/>
      <dgm:t>
        <a:bodyPr/>
        <a:lstStyle/>
        <a:p>
          <a:r>
            <a:rPr lang="en-US"/>
            <a:t>Staying in their base school if possible even if moving</a:t>
          </a:r>
        </a:p>
      </dgm:t>
    </dgm:pt>
    <dgm:pt modelId="{2FE96F6F-24C0-477E-8051-1FA970382A6B}" type="parTrans" cxnId="{2B3C60C7-B2E9-4FC4-BA84-D08BB2B233BC}">
      <dgm:prSet/>
      <dgm:spPr/>
      <dgm:t>
        <a:bodyPr/>
        <a:lstStyle/>
        <a:p>
          <a:endParaRPr lang="en-US"/>
        </a:p>
      </dgm:t>
    </dgm:pt>
    <dgm:pt modelId="{7F027FE5-8D56-434B-992C-B8DB658FDE6F}" type="sibTrans" cxnId="{2B3C60C7-B2E9-4FC4-BA84-D08BB2B233BC}">
      <dgm:prSet/>
      <dgm:spPr/>
      <dgm:t>
        <a:bodyPr/>
        <a:lstStyle/>
        <a:p>
          <a:endParaRPr lang="en-US"/>
        </a:p>
      </dgm:t>
    </dgm:pt>
    <dgm:pt modelId="{C8B93559-DFD2-4061-AF71-D5213E7D67C1}">
      <dgm:prSet/>
      <dgm:spPr/>
      <dgm:t>
        <a:bodyPr/>
        <a:lstStyle/>
        <a:p>
          <a:r>
            <a:rPr lang="en-US"/>
            <a:t>Credit recovery for our older kids</a:t>
          </a:r>
        </a:p>
      </dgm:t>
    </dgm:pt>
    <dgm:pt modelId="{6B99FDE2-393F-44C6-A6D1-7B5C9EB88FE8}" type="parTrans" cxnId="{4FB0A71A-A313-43E6-9F7B-6C8113D7262A}">
      <dgm:prSet/>
      <dgm:spPr/>
      <dgm:t>
        <a:bodyPr/>
        <a:lstStyle/>
        <a:p>
          <a:endParaRPr lang="en-US"/>
        </a:p>
      </dgm:t>
    </dgm:pt>
    <dgm:pt modelId="{02A08E19-25B0-45CF-8825-EC220E202548}" type="sibTrans" cxnId="{4FB0A71A-A313-43E6-9F7B-6C8113D7262A}">
      <dgm:prSet/>
      <dgm:spPr/>
      <dgm:t>
        <a:bodyPr/>
        <a:lstStyle/>
        <a:p>
          <a:endParaRPr lang="en-US"/>
        </a:p>
      </dgm:t>
    </dgm:pt>
    <dgm:pt modelId="{7628CD4F-96F3-4D58-847E-54F94D628F13}" type="pres">
      <dgm:prSet presAssocID="{2342961C-3697-44E2-ACDF-C5B9A385CAF0}" presName="Name0" presStyleCnt="0">
        <dgm:presLayoutVars>
          <dgm:dir/>
          <dgm:animLvl val="lvl"/>
          <dgm:resizeHandles val="exact"/>
        </dgm:presLayoutVars>
      </dgm:prSet>
      <dgm:spPr/>
    </dgm:pt>
    <dgm:pt modelId="{D6583B81-62BA-41AA-ADC5-1F5547AFCAD7}" type="pres">
      <dgm:prSet presAssocID="{546BF671-AE85-47EA-B555-122E098F8220}" presName="composite" presStyleCnt="0"/>
      <dgm:spPr/>
    </dgm:pt>
    <dgm:pt modelId="{D41F74D9-CFF0-4DE9-966E-BE530D1C3C1C}" type="pres">
      <dgm:prSet presAssocID="{546BF671-AE85-47EA-B555-122E098F822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40E1BCC-97C8-4F2A-9385-0DC0E6DD331F}" type="pres">
      <dgm:prSet presAssocID="{546BF671-AE85-47EA-B555-122E098F8220}" presName="desTx" presStyleLbl="alignAccFollowNode1" presStyleIdx="0" presStyleCnt="3">
        <dgm:presLayoutVars>
          <dgm:bulletEnabled val="1"/>
        </dgm:presLayoutVars>
      </dgm:prSet>
      <dgm:spPr/>
    </dgm:pt>
    <dgm:pt modelId="{5E53BE81-8C74-4220-955F-4600D1B9937E}" type="pres">
      <dgm:prSet presAssocID="{FDC27AF2-EC4E-4E66-B4B5-7AD9FD2AFEC9}" presName="space" presStyleCnt="0"/>
      <dgm:spPr/>
    </dgm:pt>
    <dgm:pt modelId="{F5B0F2B9-F71B-4C02-9BFC-8875519786ED}" type="pres">
      <dgm:prSet presAssocID="{57923107-0B0E-477E-9D44-CDF887FB8AB6}" presName="composite" presStyleCnt="0"/>
      <dgm:spPr/>
    </dgm:pt>
    <dgm:pt modelId="{9E52513D-7AF6-41C5-8FB1-0E60C388BFD9}" type="pres">
      <dgm:prSet presAssocID="{57923107-0B0E-477E-9D44-CDF887FB8AB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BA05EDB-2874-4F12-AA23-6EA5F4BB2246}" type="pres">
      <dgm:prSet presAssocID="{57923107-0B0E-477E-9D44-CDF887FB8AB6}" presName="desTx" presStyleLbl="alignAccFollowNode1" presStyleIdx="1" presStyleCnt="3">
        <dgm:presLayoutVars>
          <dgm:bulletEnabled val="1"/>
        </dgm:presLayoutVars>
      </dgm:prSet>
      <dgm:spPr/>
    </dgm:pt>
    <dgm:pt modelId="{628DDBCA-5D52-4C62-857F-606CFD20F042}" type="pres">
      <dgm:prSet presAssocID="{7C90BE35-9573-4795-9CC8-67951703812F}" presName="space" presStyleCnt="0"/>
      <dgm:spPr/>
    </dgm:pt>
    <dgm:pt modelId="{6C25A228-2816-48FA-B310-1FCFBC663573}" type="pres">
      <dgm:prSet presAssocID="{93BE52E1-17F2-4161-A20D-5E845D44BAA6}" presName="composite" presStyleCnt="0"/>
      <dgm:spPr/>
    </dgm:pt>
    <dgm:pt modelId="{09F4B865-03D7-4BA8-B2C0-0EBE02C1554E}" type="pres">
      <dgm:prSet presAssocID="{93BE52E1-17F2-4161-A20D-5E845D44BAA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C8E45DB-1682-4062-9DA8-4B10DB233841}" type="pres">
      <dgm:prSet presAssocID="{93BE52E1-17F2-4161-A20D-5E845D44BAA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E81D701-3749-417C-AA9F-4C2F3299AD4B}" type="presOf" srcId="{737DFD1E-A294-46CF-9BA6-43166B9F5DF5}" destId="{6BA05EDB-2874-4F12-AA23-6EA5F4BB2246}" srcOrd="0" destOrd="2" presId="urn:microsoft.com/office/officeart/2005/8/layout/hList1"/>
    <dgm:cxn modelId="{8E16C302-C602-43EA-8A7A-AE00FED8950E}" type="presOf" srcId="{DF48B396-239D-46AC-B472-4E9C29F074B3}" destId="{6BA05EDB-2874-4F12-AA23-6EA5F4BB2246}" srcOrd="0" destOrd="0" presId="urn:microsoft.com/office/officeart/2005/8/layout/hList1"/>
    <dgm:cxn modelId="{E563E803-81ED-4E80-A41B-435AB0EF4820}" srcId="{2342961C-3697-44E2-ACDF-C5B9A385CAF0}" destId="{93BE52E1-17F2-4161-A20D-5E845D44BAA6}" srcOrd="2" destOrd="0" parTransId="{5D915D66-7C59-49D6-96CC-7ACE8489D1D1}" sibTransId="{E82AF558-96D8-443D-B3A3-43AA4C2F8162}"/>
    <dgm:cxn modelId="{3E632009-F599-4BBD-BD1B-E51003DC2B1C}" srcId="{57923107-0B0E-477E-9D44-CDF887FB8AB6}" destId="{BB87218E-1D1B-487C-AA92-CC5280AC3C34}" srcOrd="1" destOrd="0" parTransId="{DAF14C26-7455-4DF6-96F5-A32EDA20C7BD}" sibTransId="{18E2EF7C-6B26-4DE8-916C-AA44B032AA25}"/>
    <dgm:cxn modelId="{B23D7A17-2410-4D6E-AE34-A08283EAE7F2}" type="presOf" srcId="{BB87218E-1D1B-487C-AA92-CC5280AC3C34}" destId="{6BA05EDB-2874-4F12-AA23-6EA5F4BB2246}" srcOrd="0" destOrd="1" presId="urn:microsoft.com/office/officeart/2005/8/layout/hList1"/>
    <dgm:cxn modelId="{4FB0A71A-A313-43E6-9F7B-6C8113D7262A}" srcId="{93BE52E1-17F2-4161-A20D-5E845D44BAA6}" destId="{C8B93559-DFD2-4061-AF71-D5213E7D67C1}" srcOrd="1" destOrd="0" parTransId="{6B99FDE2-393F-44C6-A6D1-7B5C9EB88FE8}" sibTransId="{02A08E19-25B0-45CF-8825-EC220E202548}"/>
    <dgm:cxn modelId="{F8D7BD23-E9EB-4BB5-BF18-A16BA84A6AD1}" type="presOf" srcId="{57923107-0B0E-477E-9D44-CDF887FB8AB6}" destId="{9E52513D-7AF6-41C5-8FB1-0E60C388BFD9}" srcOrd="0" destOrd="0" presId="urn:microsoft.com/office/officeart/2005/8/layout/hList1"/>
    <dgm:cxn modelId="{9E53CC2C-BBB3-4474-9B6E-48259F7D20FC}" type="presOf" srcId="{F8B64228-8CB2-43AD-9995-03A11C037B2E}" destId="{6BA05EDB-2874-4F12-AA23-6EA5F4BB2246}" srcOrd="0" destOrd="3" presId="urn:microsoft.com/office/officeart/2005/8/layout/hList1"/>
    <dgm:cxn modelId="{FF825643-0ED6-4310-8235-828E0D0CB278}" srcId="{546BF671-AE85-47EA-B555-122E098F8220}" destId="{EFFE79DA-AF76-4204-B54F-CE553CC06D2D}" srcOrd="0" destOrd="0" parTransId="{310EC2C1-BE72-4A0A-A1B9-383FB45A2AC3}" sibTransId="{C2455942-DA5C-437E-9E1F-56CF077DB732}"/>
    <dgm:cxn modelId="{FD889648-12F5-426F-A745-8D51CA8BC26F}" type="presOf" srcId="{546BF671-AE85-47EA-B555-122E098F8220}" destId="{D41F74D9-CFF0-4DE9-966E-BE530D1C3C1C}" srcOrd="0" destOrd="0" presId="urn:microsoft.com/office/officeart/2005/8/layout/hList1"/>
    <dgm:cxn modelId="{F2903050-0AC6-44A3-AD1F-28880A791542}" type="presOf" srcId="{93BE52E1-17F2-4161-A20D-5E845D44BAA6}" destId="{09F4B865-03D7-4BA8-B2C0-0EBE02C1554E}" srcOrd="0" destOrd="0" presId="urn:microsoft.com/office/officeart/2005/8/layout/hList1"/>
    <dgm:cxn modelId="{8367765E-08E3-4470-9A58-57923F7410F6}" type="presOf" srcId="{EFFE79DA-AF76-4204-B54F-CE553CC06D2D}" destId="{240E1BCC-97C8-4F2A-9385-0DC0E6DD331F}" srcOrd="0" destOrd="0" presId="urn:microsoft.com/office/officeart/2005/8/layout/hList1"/>
    <dgm:cxn modelId="{BBCE696F-022C-42DB-BB55-FD7D60BE45F4}" type="presOf" srcId="{2342961C-3697-44E2-ACDF-C5B9A385CAF0}" destId="{7628CD4F-96F3-4D58-847E-54F94D628F13}" srcOrd="0" destOrd="0" presId="urn:microsoft.com/office/officeart/2005/8/layout/hList1"/>
    <dgm:cxn modelId="{84B3EC6F-3698-4E42-8A4F-9A2E5D78EB5F}" srcId="{2342961C-3697-44E2-ACDF-C5B9A385CAF0}" destId="{546BF671-AE85-47EA-B555-122E098F8220}" srcOrd="0" destOrd="0" parTransId="{C20626C9-6FB9-42AA-B46F-628CC2DCB089}" sibTransId="{FDC27AF2-EC4E-4E66-B4B5-7AD9FD2AFEC9}"/>
    <dgm:cxn modelId="{E18DEB74-A4B9-49B6-A78B-6DD0951C0CEE}" srcId="{57923107-0B0E-477E-9D44-CDF887FB8AB6}" destId="{DF48B396-239D-46AC-B472-4E9C29F074B3}" srcOrd="0" destOrd="0" parTransId="{5CB94629-D30F-41A8-B2A6-07D547535C18}" sibTransId="{172F5F93-199B-419C-8A4B-3F78E4F42914}"/>
    <dgm:cxn modelId="{1B79168F-396C-4101-B3E1-D3E0FA1BEDB8}" srcId="{57923107-0B0E-477E-9D44-CDF887FB8AB6}" destId="{737DFD1E-A294-46CF-9BA6-43166B9F5DF5}" srcOrd="2" destOrd="0" parTransId="{D8CD28AA-DEC6-4D45-89E7-3742A89B1F50}" sibTransId="{2D41CC5A-51BA-4576-A75A-C3E4D8E4CED9}"/>
    <dgm:cxn modelId="{C6592F9F-CAF8-46D3-BCEC-89CBBC7F782E}" type="presOf" srcId="{C8B93559-DFD2-4061-AF71-D5213E7D67C1}" destId="{DC8E45DB-1682-4062-9DA8-4B10DB233841}" srcOrd="0" destOrd="1" presId="urn:microsoft.com/office/officeart/2005/8/layout/hList1"/>
    <dgm:cxn modelId="{406485BC-68BC-4C67-99EC-9D7C9AF78C4B}" srcId="{2342961C-3697-44E2-ACDF-C5B9A385CAF0}" destId="{57923107-0B0E-477E-9D44-CDF887FB8AB6}" srcOrd="1" destOrd="0" parTransId="{9665649F-9BD4-4EB9-8A17-A68351D91B6F}" sibTransId="{7C90BE35-9573-4795-9CC8-67951703812F}"/>
    <dgm:cxn modelId="{2B3C60C7-B2E9-4FC4-BA84-D08BB2B233BC}" srcId="{93BE52E1-17F2-4161-A20D-5E845D44BAA6}" destId="{92F26F53-6855-4F69-8105-F998578E3B22}" srcOrd="0" destOrd="0" parTransId="{2FE96F6F-24C0-477E-8051-1FA970382A6B}" sibTransId="{7F027FE5-8D56-434B-992C-B8DB658FDE6F}"/>
    <dgm:cxn modelId="{7E7B03DC-F3D2-473C-A14A-EB3BBED101ED}" type="presOf" srcId="{92F26F53-6855-4F69-8105-F998578E3B22}" destId="{DC8E45DB-1682-4062-9DA8-4B10DB233841}" srcOrd="0" destOrd="0" presId="urn:microsoft.com/office/officeart/2005/8/layout/hList1"/>
    <dgm:cxn modelId="{08994EE6-525C-47D8-B0B5-0D4F7F95B674}" srcId="{57923107-0B0E-477E-9D44-CDF887FB8AB6}" destId="{F8B64228-8CB2-43AD-9995-03A11C037B2E}" srcOrd="3" destOrd="0" parTransId="{DB989BCD-BAD9-461E-9EF6-F331F67043D0}" sibTransId="{DD38C623-AEAC-40B7-B99C-FB3F07BF9363}"/>
    <dgm:cxn modelId="{5C37FDBF-554A-4CB6-985F-71DBAB7804CD}" type="presParOf" srcId="{7628CD4F-96F3-4D58-847E-54F94D628F13}" destId="{D6583B81-62BA-41AA-ADC5-1F5547AFCAD7}" srcOrd="0" destOrd="0" presId="urn:microsoft.com/office/officeart/2005/8/layout/hList1"/>
    <dgm:cxn modelId="{BB3DE44E-D861-4E1E-AE92-1A7B28F5AF8F}" type="presParOf" srcId="{D6583B81-62BA-41AA-ADC5-1F5547AFCAD7}" destId="{D41F74D9-CFF0-4DE9-966E-BE530D1C3C1C}" srcOrd="0" destOrd="0" presId="urn:microsoft.com/office/officeart/2005/8/layout/hList1"/>
    <dgm:cxn modelId="{74D15261-FCEF-4B03-A15D-2A2C6F57B09C}" type="presParOf" srcId="{D6583B81-62BA-41AA-ADC5-1F5547AFCAD7}" destId="{240E1BCC-97C8-4F2A-9385-0DC0E6DD331F}" srcOrd="1" destOrd="0" presId="urn:microsoft.com/office/officeart/2005/8/layout/hList1"/>
    <dgm:cxn modelId="{12A0E224-84F9-4DBC-A734-EEB195EC34AC}" type="presParOf" srcId="{7628CD4F-96F3-4D58-847E-54F94D628F13}" destId="{5E53BE81-8C74-4220-955F-4600D1B9937E}" srcOrd="1" destOrd="0" presId="urn:microsoft.com/office/officeart/2005/8/layout/hList1"/>
    <dgm:cxn modelId="{6C76DB51-809A-4F8A-9FE9-E55DEECB2027}" type="presParOf" srcId="{7628CD4F-96F3-4D58-847E-54F94D628F13}" destId="{F5B0F2B9-F71B-4C02-9BFC-8875519786ED}" srcOrd="2" destOrd="0" presId="urn:microsoft.com/office/officeart/2005/8/layout/hList1"/>
    <dgm:cxn modelId="{40FE6E30-F7F1-4097-A358-1FBF0B426532}" type="presParOf" srcId="{F5B0F2B9-F71B-4C02-9BFC-8875519786ED}" destId="{9E52513D-7AF6-41C5-8FB1-0E60C388BFD9}" srcOrd="0" destOrd="0" presId="urn:microsoft.com/office/officeart/2005/8/layout/hList1"/>
    <dgm:cxn modelId="{8809F437-0B53-4D12-9738-40A7AA14FD7F}" type="presParOf" srcId="{F5B0F2B9-F71B-4C02-9BFC-8875519786ED}" destId="{6BA05EDB-2874-4F12-AA23-6EA5F4BB2246}" srcOrd="1" destOrd="0" presId="urn:microsoft.com/office/officeart/2005/8/layout/hList1"/>
    <dgm:cxn modelId="{C822ADE9-03F0-45F1-B210-2EC13E704971}" type="presParOf" srcId="{7628CD4F-96F3-4D58-847E-54F94D628F13}" destId="{628DDBCA-5D52-4C62-857F-606CFD20F042}" srcOrd="3" destOrd="0" presId="urn:microsoft.com/office/officeart/2005/8/layout/hList1"/>
    <dgm:cxn modelId="{FAF0A4AD-8124-4D3F-AEE0-732D029B3CC1}" type="presParOf" srcId="{7628CD4F-96F3-4D58-847E-54F94D628F13}" destId="{6C25A228-2816-48FA-B310-1FCFBC663573}" srcOrd="4" destOrd="0" presId="urn:microsoft.com/office/officeart/2005/8/layout/hList1"/>
    <dgm:cxn modelId="{B2F64F26-20B2-4675-B95C-6E2E61FFA1E5}" type="presParOf" srcId="{6C25A228-2816-48FA-B310-1FCFBC663573}" destId="{09F4B865-03D7-4BA8-B2C0-0EBE02C1554E}" srcOrd="0" destOrd="0" presId="urn:microsoft.com/office/officeart/2005/8/layout/hList1"/>
    <dgm:cxn modelId="{0C5CF6A3-42D0-463B-A9AF-AA6308A62721}" type="presParOf" srcId="{6C25A228-2816-48FA-B310-1FCFBC663573}" destId="{DC8E45DB-1682-4062-9DA8-4B10DB23384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2CD31E-155A-4380-BCEF-A4AE4C34738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B0F3E6E-A833-464E-B3A0-F339F5DA46F9}">
      <dgm:prSet/>
      <dgm:spPr/>
      <dgm:t>
        <a:bodyPr/>
        <a:lstStyle/>
        <a:p>
          <a:r>
            <a:rPr lang="en-US"/>
            <a:t>State DHR has begun a couple of pilot projects around foster/adoptive home recruitment</a:t>
          </a:r>
        </a:p>
      </dgm:t>
    </dgm:pt>
    <dgm:pt modelId="{3C1803BC-DCC8-4EAD-ACDA-977E9BCECA0F}" type="parTrans" cxnId="{FCAC3899-F193-4049-B024-A78CC6D20F45}">
      <dgm:prSet/>
      <dgm:spPr/>
      <dgm:t>
        <a:bodyPr/>
        <a:lstStyle/>
        <a:p>
          <a:endParaRPr lang="en-US"/>
        </a:p>
      </dgm:t>
    </dgm:pt>
    <dgm:pt modelId="{37EF730E-14BA-4AF1-9F2F-39C95B49FB4D}" type="sibTrans" cxnId="{FCAC3899-F193-4049-B024-A78CC6D20F45}">
      <dgm:prSet/>
      <dgm:spPr/>
      <dgm:t>
        <a:bodyPr/>
        <a:lstStyle/>
        <a:p>
          <a:endParaRPr lang="en-US"/>
        </a:p>
      </dgm:t>
    </dgm:pt>
    <dgm:pt modelId="{ECA62C17-6C06-471C-ABC1-56576C976CC4}">
      <dgm:prSet/>
      <dgm:spPr/>
      <dgm:t>
        <a:bodyPr/>
        <a:lstStyle/>
        <a:p>
          <a:r>
            <a:rPr lang="en-US"/>
            <a:t>All intake comes to state office</a:t>
          </a:r>
        </a:p>
      </dgm:t>
    </dgm:pt>
    <dgm:pt modelId="{55A52BC5-1959-45CC-9CD5-6FC189A7C43F}" type="parTrans" cxnId="{B649111F-4F01-4A18-BECF-356D1AB06FE9}">
      <dgm:prSet/>
      <dgm:spPr/>
      <dgm:t>
        <a:bodyPr/>
        <a:lstStyle/>
        <a:p>
          <a:endParaRPr lang="en-US"/>
        </a:p>
      </dgm:t>
    </dgm:pt>
    <dgm:pt modelId="{419219AB-E296-4DDF-8CA4-B245AD482FB7}" type="sibTrans" cxnId="{B649111F-4F01-4A18-BECF-356D1AB06FE9}">
      <dgm:prSet/>
      <dgm:spPr/>
      <dgm:t>
        <a:bodyPr/>
        <a:lstStyle/>
        <a:p>
          <a:endParaRPr lang="en-US"/>
        </a:p>
      </dgm:t>
    </dgm:pt>
    <dgm:pt modelId="{CA0817BD-4728-4D56-AE46-E2A6FE4F626B}">
      <dgm:prSet/>
      <dgm:spPr/>
      <dgm:t>
        <a:bodyPr/>
        <a:lstStyle/>
        <a:p>
          <a:r>
            <a:rPr lang="en-US"/>
            <a:t>We screen and enroll in TIPS classes</a:t>
          </a:r>
        </a:p>
      </dgm:t>
    </dgm:pt>
    <dgm:pt modelId="{D2C0BB32-29CA-4A60-B58B-A36B55B1A7BD}" type="parTrans" cxnId="{F0073FD9-1589-4763-876D-6201B1815034}">
      <dgm:prSet/>
      <dgm:spPr/>
      <dgm:t>
        <a:bodyPr/>
        <a:lstStyle/>
        <a:p>
          <a:endParaRPr lang="en-US"/>
        </a:p>
      </dgm:t>
    </dgm:pt>
    <dgm:pt modelId="{C4B54FE9-CA90-4336-B69B-452EBCBC387A}" type="sibTrans" cxnId="{F0073FD9-1589-4763-876D-6201B1815034}">
      <dgm:prSet/>
      <dgm:spPr/>
      <dgm:t>
        <a:bodyPr/>
        <a:lstStyle/>
        <a:p>
          <a:endParaRPr lang="en-US"/>
        </a:p>
      </dgm:t>
    </dgm:pt>
    <dgm:pt modelId="{45CD319F-0227-4AF5-AC51-558D3431888C}">
      <dgm:prSet/>
      <dgm:spPr/>
      <dgm:t>
        <a:bodyPr/>
        <a:lstStyle/>
        <a:p>
          <a:r>
            <a:rPr lang="en-US"/>
            <a:t>New unit at SDHR</a:t>
          </a:r>
        </a:p>
      </dgm:t>
    </dgm:pt>
    <dgm:pt modelId="{8B0C6B67-86D0-4F1F-9982-BB09DFE410F6}" type="parTrans" cxnId="{4648FD45-4597-4D68-8322-FA98A2562680}">
      <dgm:prSet/>
      <dgm:spPr/>
      <dgm:t>
        <a:bodyPr/>
        <a:lstStyle/>
        <a:p>
          <a:endParaRPr lang="en-US"/>
        </a:p>
      </dgm:t>
    </dgm:pt>
    <dgm:pt modelId="{C3D60968-38A1-4C9D-9510-E550B0F3D09F}" type="sibTrans" cxnId="{4648FD45-4597-4D68-8322-FA98A2562680}">
      <dgm:prSet/>
      <dgm:spPr/>
      <dgm:t>
        <a:bodyPr/>
        <a:lstStyle/>
        <a:p>
          <a:endParaRPr lang="en-US"/>
        </a:p>
      </dgm:t>
    </dgm:pt>
    <dgm:pt modelId="{4A1EEBC3-0886-411E-A031-659B565D3CD3}">
      <dgm:prSet/>
      <dgm:spPr/>
      <dgm:t>
        <a:bodyPr/>
        <a:lstStyle/>
        <a:p>
          <a:r>
            <a:rPr lang="en-US"/>
            <a:t>Bell Media advertising</a:t>
          </a:r>
        </a:p>
      </dgm:t>
    </dgm:pt>
    <dgm:pt modelId="{19A63640-EBA3-42BC-A462-F14541A2E3E6}" type="parTrans" cxnId="{644D163B-FFF2-40A0-8E17-88DF02EEA977}">
      <dgm:prSet/>
      <dgm:spPr/>
      <dgm:t>
        <a:bodyPr/>
        <a:lstStyle/>
        <a:p>
          <a:endParaRPr lang="en-US"/>
        </a:p>
      </dgm:t>
    </dgm:pt>
    <dgm:pt modelId="{6EBEA3A2-FADA-4BA2-ABB3-7E65A77D6616}" type="sibTrans" cxnId="{644D163B-FFF2-40A0-8E17-88DF02EEA977}">
      <dgm:prSet/>
      <dgm:spPr/>
      <dgm:t>
        <a:bodyPr/>
        <a:lstStyle/>
        <a:p>
          <a:endParaRPr lang="en-US"/>
        </a:p>
      </dgm:t>
    </dgm:pt>
    <dgm:pt modelId="{A820094F-3E3E-40CC-BACE-049820D4D6B9}">
      <dgm:prSet/>
      <dgm:spPr/>
      <dgm:t>
        <a:bodyPr/>
        <a:lstStyle/>
        <a:p>
          <a:r>
            <a:rPr lang="en-US"/>
            <a:t>Partnership with colleges and universities to recruit</a:t>
          </a:r>
        </a:p>
      </dgm:t>
    </dgm:pt>
    <dgm:pt modelId="{7465D8E2-0C5D-46D5-B39E-7629CEA2C7D6}" type="parTrans" cxnId="{294DBC8B-4D41-425D-8461-BF8CFBE2CBCC}">
      <dgm:prSet/>
      <dgm:spPr/>
      <dgm:t>
        <a:bodyPr/>
        <a:lstStyle/>
        <a:p>
          <a:endParaRPr lang="en-US"/>
        </a:p>
      </dgm:t>
    </dgm:pt>
    <dgm:pt modelId="{BFFBA8CD-0232-41D2-9349-A30AABF0071D}" type="sibTrans" cxnId="{294DBC8B-4D41-425D-8461-BF8CFBE2CBCC}">
      <dgm:prSet/>
      <dgm:spPr/>
      <dgm:t>
        <a:bodyPr/>
        <a:lstStyle/>
        <a:p>
          <a:endParaRPr lang="en-US"/>
        </a:p>
      </dgm:t>
    </dgm:pt>
    <dgm:pt modelId="{AE652F2D-38DB-4B38-BC8A-BA6E150AED6E}">
      <dgm:prSet/>
      <dgm:spPr/>
      <dgm:t>
        <a:bodyPr/>
        <a:lstStyle/>
        <a:p>
          <a:r>
            <a:rPr lang="en-US"/>
            <a:t>Partnership with Broadcast Association for advertising and television/radio time</a:t>
          </a:r>
        </a:p>
      </dgm:t>
    </dgm:pt>
    <dgm:pt modelId="{DBEC61B5-D452-46E5-9440-4423A07B0C72}" type="parTrans" cxnId="{530C4B7D-9950-4EE7-B548-92E5391102E8}">
      <dgm:prSet/>
      <dgm:spPr/>
      <dgm:t>
        <a:bodyPr/>
        <a:lstStyle/>
        <a:p>
          <a:endParaRPr lang="en-US"/>
        </a:p>
      </dgm:t>
    </dgm:pt>
    <dgm:pt modelId="{D0E1BBF9-9799-4702-B07F-D13EAE79072F}" type="sibTrans" cxnId="{530C4B7D-9950-4EE7-B548-92E5391102E8}">
      <dgm:prSet/>
      <dgm:spPr/>
      <dgm:t>
        <a:bodyPr/>
        <a:lstStyle/>
        <a:p>
          <a:endParaRPr lang="en-US"/>
        </a:p>
      </dgm:t>
    </dgm:pt>
    <dgm:pt modelId="{ED4AE7E2-7B79-42D9-9CC2-206C8F30AD4D}" type="pres">
      <dgm:prSet presAssocID="{252CD31E-155A-4380-BCEF-A4AE4C34738B}" presName="linear" presStyleCnt="0">
        <dgm:presLayoutVars>
          <dgm:animLvl val="lvl"/>
          <dgm:resizeHandles val="exact"/>
        </dgm:presLayoutVars>
      </dgm:prSet>
      <dgm:spPr/>
    </dgm:pt>
    <dgm:pt modelId="{00E20BAE-F27C-4858-90F7-D80661501DEF}" type="pres">
      <dgm:prSet presAssocID="{8B0F3E6E-A833-464E-B3A0-F339F5DA46F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855E74B-5F54-4BBE-8AA9-AC674885A6CF}" type="pres">
      <dgm:prSet presAssocID="{8B0F3E6E-A833-464E-B3A0-F339F5DA46F9}" presName="childText" presStyleLbl="revTx" presStyleIdx="0" presStyleCnt="1">
        <dgm:presLayoutVars>
          <dgm:bulletEnabled val="1"/>
        </dgm:presLayoutVars>
      </dgm:prSet>
      <dgm:spPr/>
    </dgm:pt>
    <dgm:pt modelId="{D4B3E41B-747A-454F-9F49-EBB9492DC25A}" type="pres">
      <dgm:prSet presAssocID="{45CD319F-0227-4AF5-AC51-558D3431888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C4D8926-13D4-4C29-9F4B-76B5E5CB9EB0}" type="pres">
      <dgm:prSet presAssocID="{C3D60968-38A1-4C9D-9510-E550B0F3D09F}" presName="spacer" presStyleCnt="0"/>
      <dgm:spPr/>
    </dgm:pt>
    <dgm:pt modelId="{143B26E1-8714-4564-85BE-7B172A0EE52F}" type="pres">
      <dgm:prSet presAssocID="{4A1EEBC3-0886-411E-A031-659B565D3CD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BB8E634-1C88-42AF-8597-348BE2F115C9}" type="pres">
      <dgm:prSet presAssocID="{6EBEA3A2-FADA-4BA2-ABB3-7E65A77D6616}" presName="spacer" presStyleCnt="0"/>
      <dgm:spPr/>
    </dgm:pt>
    <dgm:pt modelId="{0E38F5B2-623E-42F8-8BAC-347D0F6BDF74}" type="pres">
      <dgm:prSet presAssocID="{A820094F-3E3E-40CC-BACE-049820D4D6B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76B7CC3-DD16-4A04-AD63-C098A9A6AE0B}" type="pres">
      <dgm:prSet presAssocID="{BFFBA8CD-0232-41D2-9349-A30AABF0071D}" presName="spacer" presStyleCnt="0"/>
      <dgm:spPr/>
    </dgm:pt>
    <dgm:pt modelId="{56C13CAB-3975-4A6A-B316-005DCA5E72F1}" type="pres">
      <dgm:prSet presAssocID="{AE652F2D-38DB-4B38-BC8A-BA6E150AED6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CB76F04-B01B-49E6-B69D-AABDDD5E757A}" type="presOf" srcId="{252CD31E-155A-4380-BCEF-A4AE4C34738B}" destId="{ED4AE7E2-7B79-42D9-9CC2-206C8F30AD4D}" srcOrd="0" destOrd="0" presId="urn:microsoft.com/office/officeart/2005/8/layout/vList2"/>
    <dgm:cxn modelId="{B649111F-4F01-4A18-BECF-356D1AB06FE9}" srcId="{8B0F3E6E-A833-464E-B3A0-F339F5DA46F9}" destId="{ECA62C17-6C06-471C-ABC1-56576C976CC4}" srcOrd="0" destOrd="0" parTransId="{55A52BC5-1959-45CC-9CD5-6FC189A7C43F}" sibTransId="{419219AB-E296-4DDF-8CA4-B245AD482FB7}"/>
    <dgm:cxn modelId="{8746E231-37B0-40A4-8B91-F664455FA341}" type="presOf" srcId="{ECA62C17-6C06-471C-ABC1-56576C976CC4}" destId="{8855E74B-5F54-4BBE-8AA9-AC674885A6CF}" srcOrd="0" destOrd="0" presId="urn:microsoft.com/office/officeart/2005/8/layout/vList2"/>
    <dgm:cxn modelId="{6624FE39-3B18-44E7-A8D9-1A51146616BA}" type="presOf" srcId="{4A1EEBC3-0886-411E-A031-659B565D3CD3}" destId="{143B26E1-8714-4564-85BE-7B172A0EE52F}" srcOrd="0" destOrd="0" presId="urn:microsoft.com/office/officeart/2005/8/layout/vList2"/>
    <dgm:cxn modelId="{644D163B-FFF2-40A0-8E17-88DF02EEA977}" srcId="{252CD31E-155A-4380-BCEF-A4AE4C34738B}" destId="{4A1EEBC3-0886-411E-A031-659B565D3CD3}" srcOrd="2" destOrd="0" parTransId="{19A63640-EBA3-42BC-A462-F14541A2E3E6}" sibTransId="{6EBEA3A2-FADA-4BA2-ABB3-7E65A77D6616}"/>
    <dgm:cxn modelId="{BA80403E-B9CB-42D9-A8D5-860943C2FE51}" type="presOf" srcId="{A820094F-3E3E-40CC-BACE-049820D4D6B9}" destId="{0E38F5B2-623E-42F8-8BAC-347D0F6BDF74}" srcOrd="0" destOrd="0" presId="urn:microsoft.com/office/officeart/2005/8/layout/vList2"/>
    <dgm:cxn modelId="{4648FD45-4597-4D68-8322-FA98A2562680}" srcId="{252CD31E-155A-4380-BCEF-A4AE4C34738B}" destId="{45CD319F-0227-4AF5-AC51-558D3431888C}" srcOrd="1" destOrd="0" parTransId="{8B0C6B67-86D0-4F1F-9982-BB09DFE410F6}" sibTransId="{C3D60968-38A1-4C9D-9510-E550B0F3D09F}"/>
    <dgm:cxn modelId="{47A4CE6B-6D98-4CC9-85B4-E7E4424AC148}" type="presOf" srcId="{CA0817BD-4728-4D56-AE46-E2A6FE4F626B}" destId="{8855E74B-5F54-4BBE-8AA9-AC674885A6CF}" srcOrd="0" destOrd="1" presId="urn:microsoft.com/office/officeart/2005/8/layout/vList2"/>
    <dgm:cxn modelId="{530C4B7D-9950-4EE7-B548-92E5391102E8}" srcId="{252CD31E-155A-4380-BCEF-A4AE4C34738B}" destId="{AE652F2D-38DB-4B38-BC8A-BA6E150AED6E}" srcOrd="4" destOrd="0" parTransId="{DBEC61B5-D452-46E5-9440-4423A07B0C72}" sibTransId="{D0E1BBF9-9799-4702-B07F-D13EAE79072F}"/>
    <dgm:cxn modelId="{294DBC8B-4D41-425D-8461-BF8CFBE2CBCC}" srcId="{252CD31E-155A-4380-BCEF-A4AE4C34738B}" destId="{A820094F-3E3E-40CC-BACE-049820D4D6B9}" srcOrd="3" destOrd="0" parTransId="{7465D8E2-0C5D-46D5-B39E-7629CEA2C7D6}" sibTransId="{BFFBA8CD-0232-41D2-9349-A30AABF0071D}"/>
    <dgm:cxn modelId="{FCAC3899-F193-4049-B024-A78CC6D20F45}" srcId="{252CD31E-155A-4380-BCEF-A4AE4C34738B}" destId="{8B0F3E6E-A833-464E-B3A0-F339F5DA46F9}" srcOrd="0" destOrd="0" parTransId="{3C1803BC-DCC8-4EAD-ACDA-977E9BCECA0F}" sibTransId="{37EF730E-14BA-4AF1-9F2F-39C95B49FB4D}"/>
    <dgm:cxn modelId="{3D087299-C102-4C5F-A0ED-A68B4D4FEEDB}" type="presOf" srcId="{8B0F3E6E-A833-464E-B3A0-F339F5DA46F9}" destId="{00E20BAE-F27C-4858-90F7-D80661501DEF}" srcOrd="0" destOrd="0" presId="urn:microsoft.com/office/officeart/2005/8/layout/vList2"/>
    <dgm:cxn modelId="{120AEFC8-0537-431C-B4F3-269BCB162B41}" type="presOf" srcId="{AE652F2D-38DB-4B38-BC8A-BA6E150AED6E}" destId="{56C13CAB-3975-4A6A-B316-005DCA5E72F1}" srcOrd="0" destOrd="0" presId="urn:microsoft.com/office/officeart/2005/8/layout/vList2"/>
    <dgm:cxn modelId="{F0073FD9-1589-4763-876D-6201B1815034}" srcId="{8B0F3E6E-A833-464E-B3A0-F339F5DA46F9}" destId="{CA0817BD-4728-4D56-AE46-E2A6FE4F626B}" srcOrd="1" destOrd="0" parTransId="{D2C0BB32-29CA-4A60-B58B-A36B55B1A7BD}" sibTransId="{C4B54FE9-CA90-4336-B69B-452EBCBC387A}"/>
    <dgm:cxn modelId="{62EF9EDF-F8E9-4242-A61C-10992630C34C}" type="presOf" srcId="{45CD319F-0227-4AF5-AC51-558D3431888C}" destId="{D4B3E41B-747A-454F-9F49-EBB9492DC25A}" srcOrd="0" destOrd="0" presId="urn:microsoft.com/office/officeart/2005/8/layout/vList2"/>
    <dgm:cxn modelId="{79003F51-6236-47EE-A6F7-45680E4A77AF}" type="presParOf" srcId="{ED4AE7E2-7B79-42D9-9CC2-206C8F30AD4D}" destId="{00E20BAE-F27C-4858-90F7-D80661501DEF}" srcOrd="0" destOrd="0" presId="urn:microsoft.com/office/officeart/2005/8/layout/vList2"/>
    <dgm:cxn modelId="{D245C17A-44B8-42A8-ADB9-1FCCAFB8D1CA}" type="presParOf" srcId="{ED4AE7E2-7B79-42D9-9CC2-206C8F30AD4D}" destId="{8855E74B-5F54-4BBE-8AA9-AC674885A6CF}" srcOrd="1" destOrd="0" presId="urn:microsoft.com/office/officeart/2005/8/layout/vList2"/>
    <dgm:cxn modelId="{3480999F-3E4B-4BEA-8473-239BB9848CE7}" type="presParOf" srcId="{ED4AE7E2-7B79-42D9-9CC2-206C8F30AD4D}" destId="{D4B3E41B-747A-454F-9F49-EBB9492DC25A}" srcOrd="2" destOrd="0" presId="urn:microsoft.com/office/officeart/2005/8/layout/vList2"/>
    <dgm:cxn modelId="{A772EB33-76D1-4C89-A124-AD5AD01D60D9}" type="presParOf" srcId="{ED4AE7E2-7B79-42D9-9CC2-206C8F30AD4D}" destId="{2C4D8926-13D4-4C29-9F4B-76B5E5CB9EB0}" srcOrd="3" destOrd="0" presId="urn:microsoft.com/office/officeart/2005/8/layout/vList2"/>
    <dgm:cxn modelId="{C23037AD-7B58-45DC-A2C8-28F20DF484DE}" type="presParOf" srcId="{ED4AE7E2-7B79-42D9-9CC2-206C8F30AD4D}" destId="{143B26E1-8714-4564-85BE-7B172A0EE52F}" srcOrd="4" destOrd="0" presId="urn:microsoft.com/office/officeart/2005/8/layout/vList2"/>
    <dgm:cxn modelId="{E0143AAE-A877-4819-85CD-3BB4773418E7}" type="presParOf" srcId="{ED4AE7E2-7B79-42D9-9CC2-206C8F30AD4D}" destId="{4BB8E634-1C88-42AF-8597-348BE2F115C9}" srcOrd="5" destOrd="0" presId="urn:microsoft.com/office/officeart/2005/8/layout/vList2"/>
    <dgm:cxn modelId="{0A0FE882-9BD6-4511-BCB2-08AA4F95BA35}" type="presParOf" srcId="{ED4AE7E2-7B79-42D9-9CC2-206C8F30AD4D}" destId="{0E38F5B2-623E-42F8-8BAC-347D0F6BDF74}" srcOrd="6" destOrd="0" presId="urn:microsoft.com/office/officeart/2005/8/layout/vList2"/>
    <dgm:cxn modelId="{FF2E3E1C-D054-42A8-BEA4-542C5FF585DC}" type="presParOf" srcId="{ED4AE7E2-7B79-42D9-9CC2-206C8F30AD4D}" destId="{676B7CC3-DD16-4A04-AD63-C098A9A6AE0B}" srcOrd="7" destOrd="0" presId="urn:microsoft.com/office/officeart/2005/8/layout/vList2"/>
    <dgm:cxn modelId="{3A1F51C1-0996-4A40-9B5F-D5DEB7F449F8}" type="presParOf" srcId="{ED4AE7E2-7B79-42D9-9CC2-206C8F30AD4D}" destId="{56C13CAB-3975-4A6A-B316-005DCA5E72F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46108-BAD6-4433-80D2-F32D8C20CAB2}">
      <dsp:nvSpPr>
        <dsp:cNvPr id="0" name=""/>
        <dsp:cNvSpPr/>
      </dsp:nvSpPr>
      <dsp:spPr>
        <a:xfrm>
          <a:off x="0" y="51334"/>
          <a:ext cx="9625383" cy="14544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Every county partners with their local school district to provide training on mandatory reporting</a:t>
          </a:r>
        </a:p>
      </dsp:txBody>
      <dsp:txXfrm>
        <a:off x="71001" y="122335"/>
        <a:ext cx="9483381" cy="1312454"/>
      </dsp:txXfrm>
    </dsp:sp>
    <dsp:sp modelId="{B431C112-AFE1-41C6-9BEC-63DE976E451B}">
      <dsp:nvSpPr>
        <dsp:cNvPr id="0" name=""/>
        <dsp:cNvSpPr/>
      </dsp:nvSpPr>
      <dsp:spPr>
        <a:xfrm>
          <a:off x="0" y="1580670"/>
          <a:ext cx="9625383" cy="14544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Alabama DHR is currently presenting at each of the regional Alabama Hospital Association Regional meetings to discuss reporting and placement of children</a:t>
          </a:r>
        </a:p>
      </dsp:txBody>
      <dsp:txXfrm>
        <a:off x="71001" y="1651671"/>
        <a:ext cx="9483381" cy="13124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D67A0-119D-4887-B7CC-070D6AD80D15}">
      <dsp:nvSpPr>
        <dsp:cNvPr id="0" name=""/>
        <dsp:cNvSpPr/>
      </dsp:nvSpPr>
      <dsp:spPr>
        <a:xfrm>
          <a:off x="46" y="8808"/>
          <a:ext cx="4497798" cy="653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/>
            <a:t>Locally, many Alabama counties have an iCAN committee that meets regularly </a:t>
          </a:r>
          <a:endParaRPr lang="en-US" sz="1700" kern="1200"/>
        </a:p>
      </dsp:txBody>
      <dsp:txXfrm>
        <a:off x="46" y="8808"/>
        <a:ext cx="4497798" cy="653289"/>
      </dsp:txXfrm>
    </dsp:sp>
    <dsp:sp modelId="{1AD01DA6-07F5-4397-A01F-19DBC9763CE9}">
      <dsp:nvSpPr>
        <dsp:cNvPr id="0" name=""/>
        <dsp:cNvSpPr/>
      </dsp:nvSpPr>
      <dsp:spPr>
        <a:xfrm>
          <a:off x="46" y="662098"/>
          <a:ext cx="4497798" cy="27517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Judges, social workers, attorneys meet to discuss how to move kids toward permanency and address any barriers that are discovered</a:t>
          </a:r>
          <a:endParaRPr lang="en-US" sz="1700" kern="1200"/>
        </a:p>
      </dsp:txBody>
      <dsp:txXfrm>
        <a:off x="46" y="662098"/>
        <a:ext cx="4497798" cy="2751776"/>
      </dsp:txXfrm>
    </dsp:sp>
    <dsp:sp modelId="{D90FDBF2-54C9-43C1-9DD5-863908F55446}">
      <dsp:nvSpPr>
        <dsp:cNvPr id="0" name=""/>
        <dsp:cNvSpPr/>
      </dsp:nvSpPr>
      <dsp:spPr>
        <a:xfrm>
          <a:off x="5127537" y="8808"/>
          <a:ext cx="4497798" cy="653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/>
            <a:t>Alabama DHR and the Administrative Office of Courts</a:t>
          </a:r>
          <a:endParaRPr lang="en-US" sz="1700" kern="1200"/>
        </a:p>
      </dsp:txBody>
      <dsp:txXfrm>
        <a:off x="5127537" y="8808"/>
        <a:ext cx="4497798" cy="653289"/>
      </dsp:txXfrm>
    </dsp:sp>
    <dsp:sp modelId="{BD48B25B-9EA1-4344-B336-58495ED5494C}">
      <dsp:nvSpPr>
        <dsp:cNvPr id="0" name=""/>
        <dsp:cNvSpPr/>
      </dsp:nvSpPr>
      <dsp:spPr>
        <a:xfrm>
          <a:off x="5127537" y="662098"/>
          <a:ext cx="4497798" cy="27517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 dirty="0"/>
            <a:t>Statewide partnership to share data on hearing settings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 dirty="0"/>
            <a:t>Annual Judicial/Child Welfare Conference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 dirty="0"/>
            <a:t>Open to county juvenile court judges, attorneys, DHR director and social workers from every county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Looks at state and local data, develop plans for improvement within each county</a:t>
          </a:r>
          <a:endParaRPr lang="en-US" sz="1700" kern="1200"/>
        </a:p>
      </dsp:txBody>
      <dsp:txXfrm>
        <a:off x="5127537" y="662098"/>
        <a:ext cx="4497798" cy="2751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6710B-8B66-4B50-BB15-4974093DB44C}">
      <dsp:nvSpPr>
        <dsp:cNvPr id="0" name=""/>
        <dsp:cNvSpPr/>
      </dsp:nvSpPr>
      <dsp:spPr>
        <a:xfrm rot="5400000">
          <a:off x="5877436" y="-2245300"/>
          <a:ext cx="1335648" cy="616024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i="0" kern="1200"/>
            <a:t>Local stakeholders include teachers, counselors, law enforcement, court officials, foster parents, birth parents, relatives</a:t>
          </a:r>
          <a:endParaRPr lang="en-US" sz="2000" kern="1200"/>
        </a:p>
      </dsp:txBody>
      <dsp:txXfrm rot="-5400000">
        <a:off x="3465138" y="232199"/>
        <a:ext cx="6095044" cy="1205246"/>
      </dsp:txXfrm>
    </dsp:sp>
    <dsp:sp modelId="{3538D73A-0C59-40E3-A7BC-23DDB83B64E2}">
      <dsp:nvSpPr>
        <dsp:cNvPr id="0" name=""/>
        <dsp:cNvSpPr/>
      </dsp:nvSpPr>
      <dsp:spPr>
        <a:xfrm>
          <a:off x="0" y="41"/>
          <a:ext cx="3465137" cy="16695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/>
            <a:t>Division of Quality Practice conducts interviews in every county to assess partnership</a:t>
          </a:r>
          <a:endParaRPr lang="en-US" sz="2000" kern="1200" dirty="0"/>
        </a:p>
      </dsp:txBody>
      <dsp:txXfrm>
        <a:off x="81501" y="81542"/>
        <a:ext cx="3302135" cy="1506558"/>
      </dsp:txXfrm>
    </dsp:sp>
    <dsp:sp modelId="{8E2924F7-EA33-41ED-AD46-57CCBB5755BD}">
      <dsp:nvSpPr>
        <dsp:cNvPr id="0" name=""/>
        <dsp:cNvSpPr/>
      </dsp:nvSpPr>
      <dsp:spPr>
        <a:xfrm rot="5400000">
          <a:off x="5877436" y="-492261"/>
          <a:ext cx="1335648" cy="6160245"/>
        </a:xfrm>
        <a:prstGeom prst="round2SameRect">
          <a:avLst/>
        </a:prstGeom>
        <a:solidFill>
          <a:schemeClr val="accent2">
            <a:tint val="40000"/>
            <a:alpha val="90000"/>
            <a:hueOff val="-1429471"/>
            <a:satOff val="-67252"/>
            <a:lumOff val="-5516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-1429471"/>
              <a:satOff val="-67252"/>
              <a:lumOff val="-551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i="0" kern="1200"/>
            <a:t>Look at data, review cases, interview stakeholders and make recommendations to improve practice and involvement by stakeholders</a:t>
          </a:r>
          <a:endParaRPr lang="en-US" sz="2000" kern="1200"/>
        </a:p>
      </dsp:txBody>
      <dsp:txXfrm rot="-5400000">
        <a:off x="3465138" y="1985238"/>
        <a:ext cx="6095044" cy="1205246"/>
      </dsp:txXfrm>
    </dsp:sp>
    <dsp:sp modelId="{8EC3AF03-EEDD-451D-84AD-B77E01429E12}">
      <dsp:nvSpPr>
        <dsp:cNvPr id="0" name=""/>
        <dsp:cNvSpPr/>
      </dsp:nvSpPr>
      <dsp:spPr>
        <a:xfrm>
          <a:off x="0" y="1753080"/>
          <a:ext cx="3465137" cy="1669560"/>
        </a:xfrm>
        <a:prstGeom prst="roundRect">
          <a:avLst/>
        </a:prstGeom>
        <a:gradFill rotWithShape="0">
          <a:gsLst>
            <a:gs pos="0">
              <a:schemeClr val="accent2">
                <a:hueOff val="-1433582"/>
                <a:satOff val="-34544"/>
                <a:lumOff val="-20785"/>
                <a:alphaOff val="0"/>
                <a:tint val="98000"/>
                <a:lumMod val="114000"/>
              </a:schemeClr>
            </a:gs>
            <a:gs pos="100000">
              <a:schemeClr val="accent2">
                <a:hueOff val="-1433582"/>
                <a:satOff val="-34544"/>
                <a:lumOff val="-20785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Local and statewide Quality Assurance Boards</a:t>
          </a:r>
          <a:endParaRPr lang="en-US" sz="2000" kern="1200"/>
        </a:p>
      </dsp:txBody>
      <dsp:txXfrm>
        <a:off x="81501" y="1834581"/>
        <a:ext cx="3302135" cy="15065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F74D9-CFF0-4DE9-966E-BE530D1C3C1C}">
      <dsp:nvSpPr>
        <dsp:cNvPr id="0" name=""/>
        <dsp:cNvSpPr/>
      </dsp:nvSpPr>
      <dsp:spPr>
        <a:xfrm>
          <a:off x="3007" y="126876"/>
          <a:ext cx="2932733" cy="11009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Alabama DHR is having on going meetings with Department of Youth Services, the Department of Mental Health and Medicaid </a:t>
          </a:r>
        </a:p>
      </dsp:txBody>
      <dsp:txXfrm>
        <a:off x="3007" y="126876"/>
        <a:ext cx="2932733" cy="1100916"/>
      </dsp:txXfrm>
    </dsp:sp>
    <dsp:sp modelId="{240E1BCC-97C8-4F2A-9385-0DC0E6DD331F}">
      <dsp:nvSpPr>
        <dsp:cNvPr id="0" name=""/>
        <dsp:cNvSpPr/>
      </dsp:nvSpPr>
      <dsp:spPr>
        <a:xfrm>
          <a:off x="3007" y="1227792"/>
          <a:ext cx="2932733" cy="20680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toward innovative approaches for children with complicated needs</a:t>
          </a:r>
        </a:p>
      </dsp:txBody>
      <dsp:txXfrm>
        <a:off x="3007" y="1227792"/>
        <a:ext cx="2932733" cy="2068014"/>
      </dsp:txXfrm>
    </dsp:sp>
    <dsp:sp modelId="{9E52513D-7AF6-41C5-8FB1-0E60C388BFD9}">
      <dsp:nvSpPr>
        <dsp:cNvPr id="0" name=""/>
        <dsp:cNvSpPr/>
      </dsp:nvSpPr>
      <dsp:spPr>
        <a:xfrm>
          <a:off x="3346324" y="126876"/>
          <a:ext cx="2932733" cy="11009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One example is the Enriched Community Homes</a:t>
          </a:r>
        </a:p>
      </dsp:txBody>
      <dsp:txXfrm>
        <a:off x="3346324" y="126876"/>
        <a:ext cx="2932733" cy="1100916"/>
      </dsp:txXfrm>
    </dsp:sp>
    <dsp:sp modelId="{6BA05EDB-2874-4F12-AA23-6EA5F4BB2246}">
      <dsp:nvSpPr>
        <dsp:cNvPr id="0" name=""/>
        <dsp:cNvSpPr/>
      </dsp:nvSpPr>
      <dsp:spPr>
        <a:xfrm>
          <a:off x="3346324" y="1227792"/>
          <a:ext cx="2932733" cy="20680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Therapeutic homes that are approved for children with difficult behaviors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More services and support are put in the homes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More is required of the foster parent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Using as a way for child to be in a home instead of a facility</a:t>
          </a:r>
        </a:p>
      </dsp:txBody>
      <dsp:txXfrm>
        <a:off x="3346324" y="1227792"/>
        <a:ext cx="2932733" cy="2068014"/>
      </dsp:txXfrm>
    </dsp:sp>
    <dsp:sp modelId="{09F4B865-03D7-4BA8-B2C0-0EBE02C1554E}">
      <dsp:nvSpPr>
        <dsp:cNvPr id="0" name=""/>
        <dsp:cNvSpPr/>
      </dsp:nvSpPr>
      <dsp:spPr>
        <a:xfrm>
          <a:off x="6689641" y="126876"/>
          <a:ext cx="2932733" cy="11009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Department of Education</a:t>
          </a:r>
        </a:p>
      </dsp:txBody>
      <dsp:txXfrm>
        <a:off x="6689641" y="126876"/>
        <a:ext cx="2932733" cy="1100916"/>
      </dsp:txXfrm>
    </dsp:sp>
    <dsp:sp modelId="{DC8E45DB-1682-4062-9DA8-4B10DB233841}">
      <dsp:nvSpPr>
        <dsp:cNvPr id="0" name=""/>
        <dsp:cNvSpPr/>
      </dsp:nvSpPr>
      <dsp:spPr>
        <a:xfrm>
          <a:off x="6689641" y="1227792"/>
          <a:ext cx="2932733" cy="20680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Staying in their base school if possible even if moving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Credit recovery for our older kids</a:t>
          </a:r>
        </a:p>
      </dsp:txBody>
      <dsp:txXfrm>
        <a:off x="6689641" y="1227792"/>
        <a:ext cx="2932733" cy="20680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20BAE-F27C-4858-90F7-D80661501DEF}">
      <dsp:nvSpPr>
        <dsp:cNvPr id="0" name=""/>
        <dsp:cNvSpPr/>
      </dsp:nvSpPr>
      <dsp:spPr>
        <a:xfrm>
          <a:off x="0" y="167052"/>
          <a:ext cx="6391275" cy="835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State DHR has begun a couple of pilot projects around foster/adoptive home recruitment</a:t>
          </a:r>
        </a:p>
      </dsp:txBody>
      <dsp:txXfrm>
        <a:off x="40780" y="207832"/>
        <a:ext cx="6309715" cy="753819"/>
      </dsp:txXfrm>
    </dsp:sp>
    <dsp:sp modelId="{8855E74B-5F54-4BBE-8AA9-AC674885A6CF}">
      <dsp:nvSpPr>
        <dsp:cNvPr id="0" name=""/>
        <dsp:cNvSpPr/>
      </dsp:nvSpPr>
      <dsp:spPr>
        <a:xfrm>
          <a:off x="0" y="1002432"/>
          <a:ext cx="6391275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92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All intake comes to state office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We screen and enroll in TIPS classes</a:t>
          </a:r>
        </a:p>
      </dsp:txBody>
      <dsp:txXfrm>
        <a:off x="0" y="1002432"/>
        <a:ext cx="6391275" cy="554242"/>
      </dsp:txXfrm>
    </dsp:sp>
    <dsp:sp modelId="{D4B3E41B-747A-454F-9F49-EBB9492DC25A}">
      <dsp:nvSpPr>
        <dsp:cNvPr id="0" name=""/>
        <dsp:cNvSpPr/>
      </dsp:nvSpPr>
      <dsp:spPr>
        <a:xfrm>
          <a:off x="0" y="1556674"/>
          <a:ext cx="6391275" cy="835379"/>
        </a:xfrm>
        <a:prstGeom prst="roundRect">
          <a:avLst/>
        </a:prstGeom>
        <a:solidFill>
          <a:schemeClr val="accent2">
            <a:hueOff val="-358396"/>
            <a:satOff val="-8636"/>
            <a:lumOff val="-519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New unit at SDHR</a:t>
          </a:r>
        </a:p>
      </dsp:txBody>
      <dsp:txXfrm>
        <a:off x="40780" y="1597454"/>
        <a:ext cx="6309715" cy="753819"/>
      </dsp:txXfrm>
    </dsp:sp>
    <dsp:sp modelId="{143B26E1-8714-4564-85BE-7B172A0EE52F}">
      <dsp:nvSpPr>
        <dsp:cNvPr id="0" name=""/>
        <dsp:cNvSpPr/>
      </dsp:nvSpPr>
      <dsp:spPr>
        <a:xfrm>
          <a:off x="0" y="2452534"/>
          <a:ext cx="6391275" cy="835379"/>
        </a:xfrm>
        <a:prstGeom prst="roundRect">
          <a:avLst/>
        </a:prstGeom>
        <a:solidFill>
          <a:schemeClr val="accent2">
            <a:hueOff val="-716791"/>
            <a:satOff val="-17272"/>
            <a:lumOff val="-1039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Bell Media advertising</a:t>
          </a:r>
        </a:p>
      </dsp:txBody>
      <dsp:txXfrm>
        <a:off x="40780" y="2493314"/>
        <a:ext cx="6309715" cy="753819"/>
      </dsp:txXfrm>
    </dsp:sp>
    <dsp:sp modelId="{0E38F5B2-623E-42F8-8BAC-347D0F6BDF74}">
      <dsp:nvSpPr>
        <dsp:cNvPr id="0" name=""/>
        <dsp:cNvSpPr/>
      </dsp:nvSpPr>
      <dsp:spPr>
        <a:xfrm>
          <a:off x="0" y="3348394"/>
          <a:ext cx="6391275" cy="835379"/>
        </a:xfrm>
        <a:prstGeom prst="roundRect">
          <a:avLst/>
        </a:prstGeom>
        <a:solidFill>
          <a:schemeClr val="accent2">
            <a:hueOff val="-1075187"/>
            <a:satOff val="-25908"/>
            <a:lumOff val="-1558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Partnership with colleges and universities to recruit</a:t>
          </a:r>
        </a:p>
      </dsp:txBody>
      <dsp:txXfrm>
        <a:off x="40780" y="3389174"/>
        <a:ext cx="6309715" cy="753819"/>
      </dsp:txXfrm>
    </dsp:sp>
    <dsp:sp modelId="{56C13CAB-3975-4A6A-B316-005DCA5E72F1}">
      <dsp:nvSpPr>
        <dsp:cNvPr id="0" name=""/>
        <dsp:cNvSpPr/>
      </dsp:nvSpPr>
      <dsp:spPr>
        <a:xfrm>
          <a:off x="0" y="4244254"/>
          <a:ext cx="6391275" cy="835379"/>
        </a:xfrm>
        <a:prstGeom prst="roundRect">
          <a:avLst/>
        </a:prstGeom>
        <a:solidFill>
          <a:schemeClr val="accent2">
            <a:hueOff val="-1433582"/>
            <a:satOff val="-34544"/>
            <a:lumOff val="-2078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Partnership with Broadcast Association for advertising and television/radio time</a:t>
          </a:r>
        </a:p>
      </dsp:txBody>
      <dsp:txXfrm>
        <a:off x="40780" y="4285034"/>
        <a:ext cx="6309715" cy="753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0.52258</cdr:x>
      <cdr:y>0.34945</cdr:y>
    </cdr:from>
    <cdr:to>
      <cdr:x>0.64514</cdr:x>
      <cdr:y>0.51571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39D423F-4C87-425F-A312-EC36ADCAE172}"/>
            </a:ext>
          </a:extLst>
        </cdr:cNvPr>
        <cdr:cNvSpPr txBox="1"/>
      </cdr:nvSpPr>
      <cdr:spPr>
        <a:xfrm xmlns:a="http://schemas.openxmlformats.org/drawingml/2006/main">
          <a:off x="3898757" y="192193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7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0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5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47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3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93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91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23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8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6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0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3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7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E8B4CE-2747-446C-B6A8-9565EB461215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0992BC1-259A-45DA-AB08-624EE357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4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5B1D-0E6B-4CEA-9551-FF5743CC2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080808"/>
                </a:solidFill>
              </a:rPr>
              <a:t>Reaching New Heights through Partnership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150966-71D2-4909-8B5F-2C277835E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n-US" sz="2000">
                <a:solidFill>
                  <a:srgbClr val="080808"/>
                </a:solidFill>
              </a:rPr>
              <a:t>Alabama Department of Human Resources</a:t>
            </a:r>
          </a:p>
        </p:txBody>
      </p:sp>
    </p:spTree>
    <p:extLst>
      <p:ext uri="{BB962C8B-B14F-4D97-AF65-F5344CB8AC3E}">
        <p14:creationId xmlns:p14="http://schemas.microsoft.com/office/powerpoint/2010/main" val="1392325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B109C5B-3B98-48EB-A942-8D11CEA37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9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A9C389E4-003E-40C9-AC9E-ED821C16F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42684-2705-40BD-9104-A6B24CE1C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751A3B-9D13-4455-A16F-A4F2D4719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4825" y="1143000"/>
            <a:ext cx="6268246" cy="313403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Partnering with our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2FF5A-18FD-4DDF-A3CA-15715B0D9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4825" y="4473677"/>
            <a:ext cx="6268246" cy="12681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b="0" i="0" kern="1200" cap="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We value our Birth families and are proud of our numbers for the last several years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41FA029-C280-40F9-9AD8-EE0837B5F8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6365833"/>
              </p:ext>
            </p:extLst>
          </p:nvPr>
        </p:nvGraphicFramePr>
        <p:xfrm>
          <a:off x="1109764" y="1113063"/>
          <a:ext cx="3531062" cy="4628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0682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000C36E-AAFD-4188-BB55-FAE4A8272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91000"/>
                  <a:satMod val="164000"/>
                  <a:lumMod val="74000"/>
                </a:schemeClr>
                <a:schemeClr val="dk2">
                  <a:hueMod val="124000"/>
                  <a:satMod val="140000"/>
                  <a:lumMod val="14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CB6D4A-4ADE-4BAF-BB67-7E9E8AB2C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flipH="1">
            <a:off x="343043" y="402165"/>
            <a:ext cx="6738659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065753A-F15B-43F6-B811-03D543426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9519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219AED55-7F29-4A42-9B4E-43EA05510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677511" flipH="1">
            <a:off x="6355223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3394EDF3-F539-40F8-9354-FE0288582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400000" flipH="1">
            <a:off x="4512068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5236E71-242B-4CE7-96BC-B66F91F9D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81884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683A5930-ABB0-4C7A-8E96-AB945DFB0D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flipH="1"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92C4B2-2AF2-4305-99DD-AE2782D29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6182" y="973667"/>
            <a:ext cx="3247267" cy="48337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Partnering for permanency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E51D9F-DA72-49DE-9183-76B062B38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DAD8CDA-60BD-4E96-BECB-56D58EE0AB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729111"/>
              </p:ext>
            </p:extLst>
          </p:nvPr>
        </p:nvGraphicFramePr>
        <p:xfrm>
          <a:off x="343043" y="402166"/>
          <a:ext cx="7460639" cy="6071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112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E83B9-0C71-4AED-9906-A0578E282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Partnering with Reporters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E6E427-0F17-B145-3B04-835FB18401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304972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7443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3EF4D6-026A-4D52-B916-967329EE3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DB4846F-6AA5-4DB3-9581-D95F22BD5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21010068">
            <a:off x="8490951" y="1797517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id="{D54EC22E-2292-4292-A80B-E81DF64BF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80041"/>
            <a:ext cx="12192000" cy="5077959"/>
          </a:xfrm>
          <a:custGeom>
            <a:avLst/>
            <a:gdLst>
              <a:gd name="connsiteX0" fmla="*/ 12192000 w 12192000"/>
              <a:gd name="connsiteY0" fmla="*/ 0 h 5077959"/>
              <a:gd name="connsiteX1" fmla="*/ 12192000 w 12192000"/>
              <a:gd name="connsiteY1" fmla="*/ 1972152 h 5077959"/>
              <a:gd name="connsiteX2" fmla="*/ 12192000 w 12192000"/>
              <a:gd name="connsiteY2" fmla="*/ 2361342 h 5077959"/>
              <a:gd name="connsiteX3" fmla="*/ 12192000 w 12192000"/>
              <a:gd name="connsiteY3" fmla="*/ 5077959 h 5077959"/>
              <a:gd name="connsiteX4" fmla="*/ 0 w 12192000"/>
              <a:gd name="connsiteY4" fmla="*/ 5077959 h 5077959"/>
              <a:gd name="connsiteX5" fmla="*/ 0 w 12192000"/>
              <a:gd name="connsiteY5" fmla="*/ 2361342 h 5077959"/>
              <a:gd name="connsiteX6" fmla="*/ 0 w 12192000"/>
              <a:gd name="connsiteY6" fmla="*/ 1972152 h 5077959"/>
              <a:gd name="connsiteX7" fmla="*/ 0 w 12192000"/>
              <a:gd name="connsiteY7" fmla="*/ 12515 h 5077959"/>
              <a:gd name="connsiteX8" fmla="*/ 108623 w 12192000"/>
              <a:gd name="connsiteY8" fmla="*/ 29540 h 5077959"/>
              <a:gd name="connsiteX9" fmla="*/ 300195 w 12192000"/>
              <a:gd name="connsiteY9" fmla="*/ 56163 h 5077959"/>
              <a:gd name="connsiteX10" fmla="*/ 527528 w 12192000"/>
              <a:gd name="connsiteY10" fmla="*/ 88041 h 5077959"/>
              <a:gd name="connsiteX11" fmla="*/ 779127 w 12192000"/>
              <a:gd name="connsiteY11" fmla="*/ 121671 h 5077959"/>
              <a:gd name="connsiteX12" fmla="*/ 1062654 w 12192000"/>
              <a:gd name="connsiteY12" fmla="*/ 157052 h 5077959"/>
              <a:gd name="connsiteX13" fmla="*/ 1371726 w 12192000"/>
              <a:gd name="connsiteY13" fmla="*/ 194535 h 5077959"/>
              <a:gd name="connsiteX14" fmla="*/ 1707616 w 12192000"/>
              <a:gd name="connsiteY14" fmla="*/ 232018 h 5077959"/>
              <a:gd name="connsiteX15" fmla="*/ 2065219 w 12192000"/>
              <a:gd name="connsiteY15" fmla="*/ 270201 h 5077959"/>
              <a:gd name="connsiteX16" fmla="*/ 2450918 w 12192000"/>
              <a:gd name="connsiteY16" fmla="*/ 305583 h 5077959"/>
              <a:gd name="connsiteX17" fmla="*/ 2854496 w 12192000"/>
              <a:gd name="connsiteY17" fmla="*/ 339562 h 5077959"/>
              <a:gd name="connsiteX18" fmla="*/ 3281065 w 12192000"/>
              <a:gd name="connsiteY18" fmla="*/ 370390 h 5077959"/>
              <a:gd name="connsiteX19" fmla="*/ 3725514 w 12192000"/>
              <a:gd name="connsiteY19" fmla="*/ 399815 h 5077959"/>
              <a:gd name="connsiteX20" fmla="*/ 4189119 w 12192000"/>
              <a:gd name="connsiteY20" fmla="*/ 427490 h 5077959"/>
              <a:gd name="connsiteX21" fmla="*/ 4426671 w 12192000"/>
              <a:gd name="connsiteY21" fmla="*/ 437298 h 5077959"/>
              <a:gd name="connsiteX22" fmla="*/ 4669330 w 12192000"/>
              <a:gd name="connsiteY22" fmla="*/ 448158 h 5077959"/>
              <a:gd name="connsiteX23" fmla="*/ 4915819 w 12192000"/>
              <a:gd name="connsiteY23" fmla="*/ 458317 h 5077959"/>
              <a:gd name="connsiteX24" fmla="*/ 5163586 w 12192000"/>
              <a:gd name="connsiteY24" fmla="*/ 464973 h 5077959"/>
              <a:gd name="connsiteX25" fmla="*/ 5416461 w 12192000"/>
              <a:gd name="connsiteY25" fmla="*/ 470928 h 5077959"/>
              <a:gd name="connsiteX26" fmla="*/ 5671892 w 12192000"/>
              <a:gd name="connsiteY26" fmla="*/ 477234 h 5077959"/>
              <a:gd name="connsiteX27" fmla="*/ 5932430 w 12192000"/>
              <a:gd name="connsiteY27" fmla="*/ 481437 h 5077959"/>
              <a:gd name="connsiteX28" fmla="*/ 6195523 w 12192000"/>
              <a:gd name="connsiteY28" fmla="*/ 481437 h 5077959"/>
              <a:gd name="connsiteX29" fmla="*/ 6461170 w 12192000"/>
              <a:gd name="connsiteY29" fmla="*/ 483539 h 5077959"/>
              <a:gd name="connsiteX30" fmla="*/ 6729372 w 12192000"/>
              <a:gd name="connsiteY30" fmla="*/ 481437 h 5077959"/>
              <a:gd name="connsiteX31" fmla="*/ 7001406 w 12192000"/>
              <a:gd name="connsiteY31" fmla="*/ 477234 h 5077959"/>
              <a:gd name="connsiteX32" fmla="*/ 7273439 w 12192000"/>
              <a:gd name="connsiteY32" fmla="*/ 473380 h 5077959"/>
              <a:gd name="connsiteX33" fmla="*/ 7549303 w 12192000"/>
              <a:gd name="connsiteY33" fmla="*/ 464973 h 5077959"/>
              <a:gd name="connsiteX34" fmla="*/ 7827722 w 12192000"/>
              <a:gd name="connsiteY34" fmla="*/ 456215 h 5077959"/>
              <a:gd name="connsiteX35" fmla="*/ 8106140 w 12192000"/>
              <a:gd name="connsiteY35" fmla="*/ 446056 h 5077959"/>
              <a:gd name="connsiteX36" fmla="*/ 8387114 w 12192000"/>
              <a:gd name="connsiteY36" fmla="*/ 431694 h 5077959"/>
              <a:gd name="connsiteX37" fmla="*/ 8670640 w 12192000"/>
              <a:gd name="connsiteY37" fmla="*/ 414528 h 5077959"/>
              <a:gd name="connsiteX38" fmla="*/ 8955446 w 12192000"/>
              <a:gd name="connsiteY38" fmla="*/ 398064 h 5077959"/>
              <a:gd name="connsiteX39" fmla="*/ 9240250 w 12192000"/>
              <a:gd name="connsiteY39" fmla="*/ 377045 h 5077959"/>
              <a:gd name="connsiteX40" fmla="*/ 9528886 w 12192000"/>
              <a:gd name="connsiteY40" fmla="*/ 351823 h 5077959"/>
              <a:gd name="connsiteX41" fmla="*/ 9813691 w 12192000"/>
              <a:gd name="connsiteY41" fmla="*/ 326601 h 5077959"/>
              <a:gd name="connsiteX42" fmla="*/ 10103603 w 12192000"/>
              <a:gd name="connsiteY42" fmla="*/ 297525 h 5077959"/>
              <a:gd name="connsiteX43" fmla="*/ 10394794 w 12192000"/>
              <a:gd name="connsiteY43" fmla="*/ 265647 h 5077959"/>
              <a:gd name="connsiteX44" fmla="*/ 10682153 w 12192000"/>
              <a:gd name="connsiteY44" fmla="*/ 232018 h 5077959"/>
              <a:gd name="connsiteX45" fmla="*/ 10973344 w 12192000"/>
              <a:gd name="connsiteY45" fmla="*/ 192783 h 5077959"/>
              <a:gd name="connsiteX46" fmla="*/ 11263257 w 12192000"/>
              <a:gd name="connsiteY46" fmla="*/ 150746 h 5077959"/>
              <a:gd name="connsiteX47" fmla="*/ 11554448 w 12192000"/>
              <a:gd name="connsiteY47" fmla="*/ 109060 h 5077959"/>
              <a:gd name="connsiteX48" fmla="*/ 11844360 w 12192000"/>
              <a:gd name="connsiteY48" fmla="*/ 60367 h 5077959"/>
              <a:gd name="connsiteX49" fmla="*/ 12132996 w 12192000"/>
              <a:gd name="connsiteY49" fmla="*/ 10623 h 507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2192000" h="5077959">
                <a:moveTo>
                  <a:pt x="12192000" y="0"/>
                </a:moveTo>
                <a:lnTo>
                  <a:pt x="12192000" y="1972152"/>
                </a:lnTo>
                <a:lnTo>
                  <a:pt x="12192000" y="2361342"/>
                </a:lnTo>
                <a:lnTo>
                  <a:pt x="12192000" y="5077959"/>
                </a:lnTo>
                <a:lnTo>
                  <a:pt x="0" y="5077959"/>
                </a:lnTo>
                <a:lnTo>
                  <a:pt x="0" y="2361342"/>
                </a:lnTo>
                <a:lnTo>
                  <a:pt x="0" y="1972152"/>
                </a:lnTo>
                <a:lnTo>
                  <a:pt x="0" y="12515"/>
                </a:lnTo>
                <a:lnTo>
                  <a:pt x="108623" y="29540"/>
                </a:lnTo>
                <a:lnTo>
                  <a:pt x="300195" y="56163"/>
                </a:lnTo>
                <a:lnTo>
                  <a:pt x="527528" y="88041"/>
                </a:lnTo>
                <a:lnTo>
                  <a:pt x="779127" y="121671"/>
                </a:lnTo>
                <a:lnTo>
                  <a:pt x="1062654" y="157052"/>
                </a:lnTo>
                <a:lnTo>
                  <a:pt x="1371726" y="194535"/>
                </a:lnTo>
                <a:lnTo>
                  <a:pt x="1707616" y="232018"/>
                </a:lnTo>
                <a:lnTo>
                  <a:pt x="2065219" y="270201"/>
                </a:lnTo>
                <a:lnTo>
                  <a:pt x="2450918" y="305583"/>
                </a:lnTo>
                <a:lnTo>
                  <a:pt x="2854496" y="339562"/>
                </a:lnTo>
                <a:lnTo>
                  <a:pt x="3281065" y="370390"/>
                </a:lnTo>
                <a:lnTo>
                  <a:pt x="3725514" y="399815"/>
                </a:lnTo>
                <a:lnTo>
                  <a:pt x="4189119" y="427490"/>
                </a:lnTo>
                <a:lnTo>
                  <a:pt x="4426671" y="437298"/>
                </a:lnTo>
                <a:lnTo>
                  <a:pt x="4669330" y="448158"/>
                </a:lnTo>
                <a:lnTo>
                  <a:pt x="4915819" y="458317"/>
                </a:lnTo>
                <a:lnTo>
                  <a:pt x="5163586" y="464973"/>
                </a:lnTo>
                <a:lnTo>
                  <a:pt x="5416461" y="470928"/>
                </a:lnTo>
                <a:lnTo>
                  <a:pt x="5671892" y="477234"/>
                </a:lnTo>
                <a:lnTo>
                  <a:pt x="5932430" y="481437"/>
                </a:lnTo>
                <a:lnTo>
                  <a:pt x="6195523" y="481437"/>
                </a:lnTo>
                <a:lnTo>
                  <a:pt x="6461170" y="483539"/>
                </a:lnTo>
                <a:lnTo>
                  <a:pt x="6729372" y="481437"/>
                </a:lnTo>
                <a:lnTo>
                  <a:pt x="7001406" y="477234"/>
                </a:lnTo>
                <a:lnTo>
                  <a:pt x="7273439" y="473380"/>
                </a:lnTo>
                <a:lnTo>
                  <a:pt x="7549303" y="464973"/>
                </a:lnTo>
                <a:lnTo>
                  <a:pt x="7827722" y="456215"/>
                </a:lnTo>
                <a:lnTo>
                  <a:pt x="8106140" y="446056"/>
                </a:lnTo>
                <a:lnTo>
                  <a:pt x="8387114" y="431694"/>
                </a:lnTo>
                <a:lnTo>
                  <a:pt x="8670640" y="414528"/>
                </a:lnTo>
                <a:lnTo>
                  <a:pt x="8955446" y="398064"/>
                </a:lnTo>
                <a:lnTo>
                  <a:pt x="9240250" y="377045"/>
                </a:lnTo>
                <a:lnTo>
                  <a:pt x="9528886" y="351823"/>
                </a:lnTo>
                <a:lnTo>
                  <a:pt x="9813691" y="326601"/>
                </a:lnTo>
                <a:lnTo>
                  <a:pt x="10103603" y="297525"/>
                </a:lnTo>
                <a:lnTo>
                  <a:pt x="10394794" y="265647"/>
                </a:lnTo>
                <a:lnTo>
                  <a:pt x="10682153" y="232018"/>
                </a:lnTo>
                <a:lnTo>
                  <a:pt x="10973344" y="192783"/>
                </a:lnTo>
                <a:lnTo>
                  <a:pt x="11263257" y="150746"/>
                </a:lnTo>
                <a:lnTo>
                  <a:pt x="11554448" y="109060"/>
                </a:lnTo>
                <a:lnTo>
                  <a:pt x="11844360" y="60367"/>
                </a:lnTo>
                <a:lnTo>
                  <a:pt x="12132996" y="106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1C7165-8A3A-44EB-88D0-4EFA36A00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A1081473-BB93-49A4-B605-4E2053739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9560BF-092E-4408-A2C1-E4951B34C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71" y="838200"/>
            <a:ext cx="8825659" cy="977902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EBEBEB"/>
                </a:solidFill>
              </a:rPr>
              <a:t>Partnering with Reporters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D0683-59BA-43DE-B766-5903D07C6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71" y="2757942"/>
            <a:ext cx="8825659" cy="32618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404040"/>
                </a:solidFill>
              </a:rPr>
              <a:t>Law Enforcement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404040"/>
                </a:solidFill>
              </a:rPr>
              <a:t>Every county has a Multi Disciplinary Team that includes law enforcement, DHR and prosecutors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solidFill>
                  <a:srgbClr val="404040"/>
                </a:solidFill>
              </a:rPr>
              <a:t>Discuss ongoing Child Abuse/Neglect reports on a regular basis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404040"/>
                </a:solidFill>
              </a:rPr>
              <a:t>DHR partnered with the District Attorney’s Association and the Sheriff’s Association to present Multi Disciplinary training in 2021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solidFill>
                  <a:srgbClr val="404040"/>
                </a:solidFill>
              </a:rPr>
              <a:t>Held throughout the state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solidFill>
                  <a:srgbClr val="404040"/>
                </a:solidFill>
              </a:rPr>
              <a:t>Discussed case practice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solidFill>
                  <a:srgbClr val="404040"/>
                </a:solidFill>
              </a:rPr>
              <a:t>The way we each investigate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solidFill>
                  <a:srgbClr val="404040"/>
                </a:solidFill>
              </a:rPr>
              <a:t>What is needed for successful prosecution in child abuse cases</a:t>
            </a:r>
          </a:p>
        </p:txBody>
      </p:sp>
    </p:spTree>
    <p:extLst>
      <p:ext uri="{BB962C8B-B14F-4D97-AF65-F5344CB8AC3E}">
        <p14:creationId xmlns:p14="http://schemas.microsoft.com/office/powerpoint/2010/main" val="7202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8FD60C8-B65F-42CC-8067-2B70EEEDC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Protecting Children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0570C95-6044-4971-BD26-DE96AF1BF3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59566"/>
              </p:ext>
            </p:extLst>
          </p:nvPr>
        </p:nvGraphicFramePr>
        <p:xfrm>
          <a:off x="751114" y="1680632"/>
          <a:ext cx="10161203" cy="4442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7563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775BD42-CC93-4B48-BBB3-2D0C00655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Partnering with the courts	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DB384C-7DD9-F0FE-40B0-163C9896B8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865380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6103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8C3BA8A-11C1-442D-B1D1-10D9CAD83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Partnering with stakeholders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88B57E-9541-C2F4-445E-623CC9EAF9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907292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9467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0566AB0-FD9F-4E27-8EB3-70639ACC1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Partnering with other state agencies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E54723-88FA-AD9E-938A-068195772B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94737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7888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96A7B20-7C9D-4529-9B18-DD834491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Partnering with providers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90D740-B389-8438-66A3-5345A0B10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432387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0377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CC428-2057-497D-9685-3A032C06B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5375"/>
          </a:xfrm>
        </p:spPr>
        <p:txBody>
          <a:bodyPr/>
          <a:lstStyle/>
          <a:p>
            <a:r>
              <a:rPr lang="en-US" dirty="0"/>
              <a:t>Partnering for our older youth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45BF7-1878-4CC8-9B2D-59DBC4347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3890963"/>
          </a:xfrm>
        </p:spPr>
        <p:txBody>
          <a:bodyPr/>
          <a:lstStyle/>
          <a:p>
            <a:r>
              <a:rPr lang="en-US" dirty="0"/>
              <a:t>Partnership with HUD to provide homes to youth aging out of foster care</a:t>
            </a:r>
          </a:p>
          <a:p>
            <a:r>
              <a:rPr lang="en-US" dirty="0"/>
              <a:t>Fostering Hope scholarships</a:t>
            </a:r>
          </a:p>
          <a:p>
            <a:pPr lvl="1"/>
            <a:endParaRPr lang="en-US" dirty="0"/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024B03AD-9471-44BB-9408-56A3748A38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4792137"/>
              </p:ext>
            </p:extLst>
          </p:nvPr>
        </p:nvGraphicFramePr>
        <p:xfrm>
          <a:off x="1244600" y="3060700"/>
          <a:ext cx="3771900" cy="296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17D2994A-0BDA-42C9-A537-0816BF3FFC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8770755"/>
              </p:ext>
            </p:extLst>
          </p:nvPr>
        </p:nvGraphicFramePr>
        <p:xfrm>
          <a:off x="6438900" y="3060700"/>
          <a:ext cx="4508500" cy="3077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908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176</TotalTime>
  <Words>500</Words>
  <Application>Microsoft Macintosh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Reaching New Heights through Partnership</vt:lpstr>
      <vt:lpstr>Partnering with Reporters </vt:lpstr>
      <vt:lpstr>Partnering with Reporters </vt:lpstr>
      <vt:lpstr>Protecting Children</vt:lpstr>
      <vt:lpstr>Partnering with the courts </vt:lpstr>
      <vt:lpstr>Partnering with stakeholders</vt:lpstr>
      <vt:lpstr>Partnering with other state agencies</vt:lpstr>
      <vt:lpstr>Partnering with providers</vt:lpstr>
      <vt:lpstr>Partnering for our older youth</vt:lpstr>
      <vt:lpstr>Partnering with our Families</vt:lpstr>
      <vt:lpstr>Partnering for permanency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Reaching New Heights through Partnership</dc:title>
  <dc:creator>Mancuso, Amanda</dc:creator>
  <cp:lastModifiedBy>katie jones</cp:lastModifiedBy>
  <cp:revision>4</cp:revision>
  <dcterms:created xsi:type="dcterms:W3CDTF">2022-10-17T19:26:45Z</dcterms:created>
  <dcterms:modified xsi:type="dcterms:W3CDTF">2022-10-24T00:49:32Z</dcterms:modified>
</cp:coreProperties>
</file>