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77" r:id="rId6"/>
    <p:sldId id="285" r:id="rId7"/>
    <p:sldId id="286" r:id="rId8"/>
    <p:sldId id="287" r:id="rId9"/>
    <p:sldId id="288" r:id="rId10"/>
    <p:sldId id="257" r:id="rId11"/>
    <p:sldId id="258" r:id="rId12"/>
    <p:sldId id="283" r:id="rId13"/>
    <p:sldId id="284" r:id="rId14"/>
    <p:sldId id="259" r:id="rId15"/>
    <p:sldId id="260" r:id="rId16"/>
    <p:sldId id="280" r:id="rId17"/>
    <p:sldId id="281" r:id="rId18"/>
    <p:sldId id="282" r:id="rId19"/>
    <p:sldId id="289" r:id="rId20"/>
    <p:sldId id="290" r:id="rId21"/>
    <p:sldId id="293" r:id="rId22"/>
    <p:sldId id="279" r:id="rId23"/>
    <p:sldId id="291" r:id="rId24"/>
    <p:sldId id="29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C7A22-3864-436E-BC68-9D00DEF9DEA8}" vWet="4" dt="2022-10-20T20:13:34.042"/>
    <p1510:client id="{81690863-FA21-4822-9B8B-6045FF69E0AC}" v="4" dt="2022-10-20T20:14:02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7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8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10/23/22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7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8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10/23/22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5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2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10/23/22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7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5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10/23/22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0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028756-0FA5-471F-B25F-B44FA1553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FFE56-A723-494E-8163-E323C43D2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328" y="499730"/>
            <a:ext cx="4919472" cy="1871330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Chad Floyd</a:t>
            </a:r>
            <a:b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Cullman County</a:t>
            </a:r>
            <a:b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 Judge</a:t>
            </a:r>
            <a:b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(256) 775-4766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1C1D7-3D14-B340-8D50-7E84AFC08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28" y="2679405"/>
            <a:ext cx="4919472" cy="3859618"/>
          </a:xfrm>
        </p:spPr>
        <p:txBody>
          <a:bodyPr anchor="t">
            <a:normAutofit fontScale="5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Licensed to practice law in Mississippi (2005) and Alabama (2006)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focused on criminal defense, general civil litigation, and juvenile representation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 representing the State of Alabama as a Special Assistant Attorney General in 2011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Represented the Cullman County Commission from 2015 until 2020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Appointed to Place 1 District Judge for Cullman County by Governor Kay Ivey on March 13, 2020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 running unopposed in November General Election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Married to Amanda Rodgers Floyd with three children (17, 14 &amp; 5)</a:t>
            </a:r>
          </a:p>
          <a:p>
            <a:pPr algn="l"/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6613BA-415A-4A35-90E0-E031E5096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9066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72886C-B41D-47A1-A831-869BA0F69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190653" cy="6858000"/>
          </a:xfrm>
          <a:prstGeom prst="rect">
            <a:avLst/>
          </a:prstGeom>
          <a:blipFill dpi="0" rotWithShape="1">
            <a:blip r:embed="rId2">
              <a:alphaModFix amt="3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person, person, wall, standing&#10;&#10;Description automatically generated">
            <a:extLst>
              <a:ext uri="{FF2B5EF4-FFF2-40B4-BE49-F238E27FC236}">
                <a16:creationId xmlns:a16="http://schemas.microsoft.com/office/drawing/2014/main" id="{783E1ED0-6580-7440-8AC4-43BB4765A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5276"/>
          <a:stretch/>
        </p:blipFill>
        <p:spPr>
          <a:xfrm>
            <a:off x="838200" y="744909"/>
            <a:ext cx="4508416" cy="540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C4B-66B4-45FD-9FDD-9506CD5D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Authority for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03BC-3ABF-4821-840F-1BBB42916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minor is cited for any violation under this section, the citing agency shall notify a parent, legal guardian, or legal custodian of the minor unless the minor has been emancipated by court order or operation of law.  Ala. Code Sec. 28-11-13 (c)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6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9E98-8F4C-45B6-BE72-AF94427FE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Integral Parts of Our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DEF20-7828-4DE2-B24A-FBC86F74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33594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Chief Juvenile Probation Officer Kay Bell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Resource Officers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Staff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Attorney’s Office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Judge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2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F262A-B25D-4F2C-B530-A575A444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2339-1974-4B16-9772-FAAC08F7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Chief Juvenile Probation Officer Kay Bell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Operates as the point of contact for all individuals involved (Team Members, Minors, Parents or Guardians of Minors)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56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F262A-B25D-4F2C-B530-A575A444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2339-1974-4B16-9772-FAAC08F7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Resource Officers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Cullman County Schools current educate 9,312 students at twenty-eight (28) separate campuses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Seven (7) separate High Schools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 Springs, Fairview, Good Hope, Hanceville, Holly Pond, Vinemont, West Point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(6) Separate Middle Schools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Fairview, Good Hope, Hanceville, Holly Pond (K-8), Vinemont, West Point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01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F262A-B25D-4F2C-B530-A575A444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2339-1974-4B16-9772-FAAC08F7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District Attorney Wilson Blaylock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office has provided a dedicated Assistant District Attorney to prosecute those charged in these cases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prosecutor that has been assigned to these cases is also the same individual who has prosecuted juveniles charged with committing delinquent acts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19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F262A-B25D-4F2C-B530-A575A444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2339-1974-4B16-9772-FAAC08F7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Judge Chad Floyd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 with each minor Defendant and parent or legal guardian to be certain that they understand what is expected of them at the first setting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what you say you’re going to do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98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F262A-B25D-4F2C-B530-A575A444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2339-1974-4B16-9772-FAAC08F7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Minors ticketed for a violation of this statute are required to appear before the District Court on a misdemeanor docket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minor and their parent or legal guardian appear in court to meet with Kay Bell and a representative of the Office of the District Attorney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result is a sixty (60) day continuance on this date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59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F262A-B25D-4F2C-B530-A575A444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2339-1974-4B16-9772-FAAC08F7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Offense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hours of Community Service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hour online course through CourtSolutionsOnline.com on Vaping and Nicotine Awareness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Offense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hours of Community Service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the 6 hour online course through CourtSolutionsOnline.com on Vaping and Nicotine Awareness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09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F262A-B25D-4F2C-B530-A575A444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at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2339-1974-4B16-9772-FAAC08F7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consequences for the student at school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78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C4B-66B4-45FD-9FDD-9506CD5D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Authority for Punishment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03BC-3ABF-4821-840F-1BBB42916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individual under the age of 21 years violating Section 28-11-13 shall be issued a citation similar to a uniform nontraffic citation and shall be fined not less than ten dollars ($10) nor more than fifty dollars ($50) for each violation, and shall be assessed no other court costs or fees.  Ala. Code Sec. 28-11-14 (a)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0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028756-0FA5-471F-B25F-B44FA1553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FFE56-A723-494E-8163-E323C43D2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328" y="499730"/>
            <a:ext cx="4919472" cy="1871330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 Bell </a:t>
            </a:r>
            <a:b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Juvenile Probation Officer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1C1D7-3D14-B340-8D50-7E84AFC08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28" y="2679405"/>
            <a:ext cx="4919472" cy="3859618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 of Auburn University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Criminal Justice for Youth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Juvenile Probation Officer since 1991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Juvenile Probation Officer since 2014</a:t>
            </a:r>
          </a:p>
          <a:p>
            <a:pPr algn="l"/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6613BA-415A-4A35-90E0-E031E5096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9066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72886C-B41D-47A1-A831-869BA0F69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190653" cy="6858000"/>
          </a:xfrm>
          <a:prstGeom prst="rect">
            <a:avLst/>
          </a:prstGeom>
          <a:blipFill dpi="0" rotWithShape="1">
            <a:blip r:embed="rId2">
              <a:alphaModFix amt="3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8475CCE2-A5F0-49CA-9E4F-D25359CE38FA" descr="IMG_4908.JPG">
            <a:extLst>
              <a:ext uri="{FF2B5EF4-FFF2-40B4-BE49-F238E27FC236}">
                <a16:creationId xmlns:a16="http://schemas.microsoft.com/office/drawing/2014/main" id="{313BA07F-6A76-0D46-6727-5B76A0001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66296"/>
            <a:ext cx="4372931" cy="472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107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8AD8A-D7C4-5AB9-F263-32AB900C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School Year 2021-2022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F8929-93C7-97E1-C9BB-91BCCE1C6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Total number of Youth cited for violation of vape: 126</a:t>
            </a:r>
          </a:p>
          <a:p>
            <a:r>
              <a:rPr lang="en-US" dirty="0">
                <a:latin typeface="Times New Roman"/>
                <a:cs typeface="Times New Roman"/>
              </a:rPr>
              <a:t>Noncompliant: 5</a:t>
            </a:r>
          </a:p>
          <a:p>
            <a:r>
              <a:rPr lang="en-US" dirty="0">
                <a:latin typeface="Times New Roman"/>
                <a:cs typeface="Times New Roman"/>
              </a:rPr>
              <a:t>Referrals made to other agencies: 8</a:t>
            </a:r>
          </a:p>
          <a:p>
            <a:r>
              <a:rPr lang="en-US" dirty="0">
                <a:latin typeface="Times New Roman"/>
                <a:cs typeface="Times New Roman"/>
              </a:rPr>
              <a:t>In-patient treatment: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81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4FCA-8D7E-D4AA-D87B-1C3E43462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Additional Services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74BA3-ECB1-5B76-294A-75F59F2A8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Second offenses referred to Intervention Program provided by local outpatient treatment center</a:t>
            </a:r>
          </a:p>
          <a:p>
            <a:r>
              <a:rPr lang="en-US" dirty="0">
                <a:latin typeface="Times New Roman"/>
                <a:cs typeface="Times New Roman"/>
              </a:rPr>
              <a:t>Parenting skills group</a:t>
            </a:r>
          </a:p>
          <a:p>
            <a:r>
              <a:rPr lang="en-US" dirty="0">
                <a:latin typeface="Times New Roman"/>
                <a:cs typeface="Times New Roman"/>
              </a:rPr>
              <a:t>Vape detectors installed in schools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8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9A7D-B582-49D8-AB28-ED31CEA7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Vaping Court – Why We Do What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63619-02DD-415D-8D06-526C7B1A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Nicotine is highly addictive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E-cigarettes are the most commonly used tobacco product among minors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85% of e-cigarette users use flavored products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tobacco industry spends $186.3 million on marketing each year in the State of Alabama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3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9A7D-B582-49D8-AB28-ED31CEA7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They Compare?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63619-02DD-415D-8D06-526C7B1A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JUUL pod = 41.3 mg of nicotine /// 41 cigarettes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Puff bar = 50 mg of nicotine /// 50 cigarettes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Suorin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= 90 mg of nicotine ///90 cigarettes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tobacco industry spends $186.3 million on marketing each year in the State of Alabama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1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9A7D-B582-49D8-AB28-ED31CEA7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E-cigarettes versus cigarettes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63619-02DD-415D-8D06-526C7B1A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E-cigarettes almost always contain harmful ingredients including nicotine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Acrolein, a known ingredient of many e-cigarettes, causes irreversible lung damage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Nicotine exposure during adolescence can harm the developing brain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e-cigarette has been found to be safe and effective by the FDA in helping smokers quit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7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9A7D-B582-49D8-AB28-ED31CEA7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Minors Begin Using E-cigs?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63619-02DD-415D-8D06-526C7B1A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39% use by “friend or family member”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31% availability of “flavors such as mint, candy, fruit, or chocolate”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17% belief that “they are less harmful than other forms of tobacco such as cigarettes”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1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9A7D-B582-49D8-AB28-ED31CEA7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Vaping Court – Cullman County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63619-02DD-415D-8D06-526C7B1A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Definition of Citation / Fine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(Chief JPO, School Resource Officers, School Staff Members, District Attorney’s Office, District Judge)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Process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Course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Sentence</a:t>
            </a:r>
          </a:p>
        </p:txBody>
      </p:sp>
    </p:spTree>
    <p:extLst>
      <p:ext uri="{BB962C8B-B14F-4D97-AF65-F5344CB8AC3E}">
        <p14:creationId xmlns:p14="http://schemas.microsoft.com/office/powerpoint/2010/main" val="299894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C4B-66B4-45FD-9FDD-9506CD5D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Authority for 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03BC-3ABF-4821-840F-1BBB42916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unlawful for any individual under 21 years to purchase, use, possess, or transport tobacco, a tobacco product, electronic nicotine delivery system, or alternative nicotine product within this state.  Ala. Code Sec. 28-11-13 (a)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5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C4B-66B4-45FD-9FDD-9506CD5D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Authority for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03BC-3ABF-4821-840F-1BBB42916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parents have a right to be notified if their minor child is cited for a violation under this statute?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9836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D580DD7780A646A76F2F1C60E66881" ma:contentTypeVersion="2" ma:contentTypeDescription="Create a new document." ma:contentTypeScope="" ma:versionID="ae578bbcf35ad843159ddccb45c6d17d">
  <xsd:schema xmlns:xsd="http://www.w3.org/2001/XMLSchema" xmlns:xs="http://www.w3.org/2001/XMLSchema" xmlns:p="http://schemas.microsoft.com/office/2006/metadata/properties" xmlns:ns3="adc2db6e-0500-47b0-86d0-9d6aa068e6af" targetNamespace="http://schemas.microsoft.com/office/2006/metadata/properties" ma:root="true" ma:fieldsID="58ea64bc3db67e9c23acad031c1a09f0" ns3:_="">
    <xsd:import namespace="adc2db6e-0500-47b0-86d0-9d6aa068e6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2db6e-0500-47b0-86d0-9d6aa068e6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224DD6-9885-40A7-91AB-C9E927973C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2db6e-0500-47b0-86d0-9d6aa068e6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795C42-EA54-414F-BCA1-58A8842FDF26}">
  <ds:schemaRefs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adc2db6e-0500-47b0-86d0-9d6aa068e6a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072F398-1A36-4DDF-A208-FEB318B280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947</Words>
  <Application>Microsoft Macintosh PowerPoint</Application>
  <PresentationFormat>Widescreen</PresentationFormat>
  <Paragraphs>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Avenir Next LT Pro</vt:lpstr>
      <vt:lpstr>AvenirNext LT Pro Medium</vt:lpstr>
      <vt:lpstr>Times New Roman</vt:lpstr>
      <vt:lpstr>BlockprintVTI</vt:lpstr>
      <vt:lpstr>J. Chad Floyd Cullman County District Judge (256) 775-4766</vt:lpstr>
      <vt:lpstr>Kay Bell  Chief Juvenile Probation Officer</vt:lpstr>
      <vt:lpstr>Vaping Court – Why We Do What We Do?</vt:lpstr>
      <vt:lpstr>How Do They Compare?</vt:lpstr>
      <vt:lpstr>E-cigarettes versus cigarettes</vt:lpstr>
      <vt:lpstr>Why Do Minors Begin Using E-cigs?</vt:lpstr>
      <vt:lpstr>Vaping Court – Cullman County Model</vt:lpstr>
      <vt:lpstr>Statutory Authority for Citation</vt:lpstr>
      <vt:lpstr>Statutory Authority for Notification</vt:lpstr>
      <vt:lpstr>Statutory Authority for Notification</vt:lpstr>
      <vt:lpstr>Integral Parts of Our Team</vt:lpstr>
      <vt:lpstr>Team Members</vt:lpstr>
      <vt:lpstr>Team Members</vt:lpstr>
      <vt:lpstr>Team Members</vt:lpstr>
      <vt:lpstr>Team Members</vt:lpstr>
      <vt:lpstr>Court Process</vt:lpstr>
      <vt:lpstr>Court Process</vt:lpstr>
      <vt:lpstr>Consequences at School</vt:lpstr>
      <vt:lpstr>Statutory Authority for Punishment</vt:lpstr>
      <vt:lpstr>School Year 2021-2022 </vt:lpstr>
      <vt:lpstr>Additional Services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 Chad Floyd Cullman County District Judge (256) 775-4766</dc:title>
  <dc:creator>Chad Floyd</dc:creator>
  <cp:lastModifiedBy>katie jones</cp:lastModifiedBy>
  <cp:revision>50</cp:revision>
  <dcterms:created xsi:type="dcterms:W3CDTF">2020-12-03T19:47:22Z</dcterms:created>
  <dcterms:modified xsi:type="dcterms:W3CDTF">2022-10-24T00:48:25Z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0x0101008FD580DD7780A646A76F2F1C60E66881</vt:lpwstr>
  </property>
</Properties>
</file>