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notesMasterIdLst>
    <p:notesMasterId r:id="rId24"/>
  </p:notesMasterIdLst>
  <p:sldIdLst>
    <p:sldId id="3825" r:id="rId5"/>
    <p:sldId id="3826" r:id="rId6"/>
    <p:sldId id="3828" r:id="rId7"/>
    <p:sldId id="3794" r:id="rId8"/>
    <p:sldId id="3835" r:id="rId9"/>
    <p:sldId id="290" r:id="rId10"/>
    <p:sldId id="511" r:id="rId11"/>
    <p:sldId id="3836" r:id="rId12"/>
    <p:sldId id="308" r:id="rId13"/>
    <p:sldId id="320" r:id="rId14"/>
    <p:sldId id="3837" r:id="rId15"/>
    <p:sldId id="3839" r:id="rId16"/>
    <p:sldId id="3838" r:id="rId17"/>
    <p:sldId id="339" r:id="rId18"/>
    <p:sldId id="2106" r:id="rId19"/>
    <p:sldId id="512" r:id="rId20"/>
    <p:sldId id="2105" r:id="rId21"/>
    <p:sldId id="294" r:id="rId22"/>
    <p:sldId id="3834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32" y="288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B78BD8-65E3-446C-8447-630D502EB073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EB8131-2DAB-4EF4-8B82-886A630C3120}">
      <dgm:prSet phldrT="[Text]"/>
      <dgm:spPr/>
      <dgm:t>
        <a:bodyPr/>
        <a:lstStyle/>
        <a:p>
          <a:r>
            <a:rPr lang="en-US" b="1" dirty="0"/>
            <a:t>System of Care &amp; Partnerships</a:t>
          </a:r>
          <a:endParaRPr lang="en-US" dirty="0"/>
        </a:p>
      </dgm:t>
    </dgm:pt>
    <dgm:pt modelId="{85D00C5B-8BF8-47A2-AF7C-58636B443E47}" type="parTrans" cxnId="{54A1E8A5-E80A-4579-9D11-7D4A25905562}">
      <dgm:prSet/>
      <dgm:spPr/>
      <dgm:t>
        <a:bodyPr/>
        <a:lstStyle/>
        <a:p>
          <a:endParaRPr lang="en-US"/>
        </a:p>
      </dgm:t>
    </dgm:pt>
    <dgm:pt modelId="{9C0112D5-A195-4C2A-89AD-23FC9F7C7EEA}" type="sibTrans" cxnId="{54A1E8A5-E80A-4579-9D11-7D4A25905562}">
      <dgm:prSet/>
      <dgm:spPr/>
      <dgm:t>
        <a:bodyPr/>
        <a:lstStyle/>
        <a:p>
          <a:endParaRPr lang="en-US"/>
        </a:p>
      </dgm:t>
    </dgm:pt>
    <dgm:pt modelId="{09411DDA-1A0E-4770-824B-DEA08D32B8A3}">
      <dgm:prSet phldrT="[Text]"/>
      <dgm:spPr/>
      <dgm:t>
        <a:bodyPr/>
        <a:lstStyle/>
        <a:p>
          <a:r>
            <a:rPr lang="en-US" dirty="0"/>
            <a:t>In coordination with our partners, provide integrated, prevention focused care so every Alabamian has access, </a:t>
          </a:r>
          <a:r>
            <a:rPr lang="en-US" i="1" dirty="0"/>
            <a:t>without barriers</a:t>
          </a:r>
          <a:r>
            <a:rPr lang="en-US" dirty="0"/>
            <a:t>, to services that meet their needs</a:t>
          </a:r>
        </a:p>
      </dgm:t>
    </dgm:pt>
    <dgm:pt modelId="{D4DAE6F2-B796-4D2D-93F0-DAF6454E2FE5}" type="parTrans" cxnId="{90D33D30-F00D-43F6-A564-D351258A8954}">
      <dgm:prSet/>
      <dgm:spPr/>
      <dgm:t>
        <a:bodyPr/>
        <a:lstStyle/>
        <a:p>
          <a:endParaRPr lang="en-US"/>
        </a:p>
      </dgm:t>
    </dgm:pt>
    <dgm:pt modelId="{E0BD4ADD-820A-48F4-9529-B12735B52819}" type="sibTrans" cxnId="{90D33D30-F00D-43F6-A564-D351258A8954}">
      <dgm:prSet/>
      <dgm:spPr/>
      <dgm:t>
        <a:bodyPr/>
        <a:lstStyle/>
        <a:p>
          <a:endParaRPr lang="en-US"/>
        </a:p>
      </dgm:t>
    </dgm:pt>
    <dgm:pt modelId="{625D0123-407F-41EB-8092-647C5674893D}">
      <dgm:prSet phldrT="[Text]"/>
      <dgm:spPr/>
      <dgm:t>
        <a:bodyPr/>
        <a:lstStyle/>
        <a:p>
          <a:r>
            <a:rPr lang="en-US" b="1" dirty="0"/>
            <a:t>Peer &amp; Family Engagement</a:t>
          </a:r>
          <a:endParaRPr lang="en-US" dirty="0"/>
        </a:p>
      </dgm:t>
    </dgm:pt>
    <dgm:pt modelId="{8F923788-C846-43E7-A801-F68500DB1FE2}" type="parTrans" cxnId="{A0FD5576-602D-4F4B-8574-75DE7AC95D96}">
      <dgm:prSet/>
      <dgm:spPr/>
      <dgm:t>
        <a:bodyPr/>
        <a:lstStyle/>
        <a:p>
          <a:endParaRPr lang="en-US"/>
        </a:p>
      </dgm:t>
    </dgm:pt>
    <dgm:pt modelId="{A8065871-AEEF-4AF8-B2B9-2C572AA6EC89}" type="sibTrans" cxnId="{A0FD5576-602D-4F4B-8574-75DE7AC95D96}">
      <dgm:prSet/>
      <dgm:spPr/>
      <dgm:t>
        <a:bodyPr/>
        <a:lstStyle/>
        <a:p>
          <a:endParaRPr lang="en-US"/>
        </a:p>
      </dgm:t>
    </dgm:pt>
    <dgm:pt modelId="{52D12F93-CFFD-43E6-BAA2-6CAEB5873522}">
      <dgm:prSet phldrT="[Text]"/>
      <dgm:spPr/>
      <dgm:t>
        <a:bodyPr/>
        <a:lstStyle/>
        <a:p>
          <a:r>
            <a:rPr lang="en-US" dirty="0"/>
            <a:t>Benefit from the input and involvement of individuals and families through meaningful engagement and collaboration </a:t>
          </a:r>
        </a:p>
      </dgm:t>
    </dgm:pt>
    <dgm:pt modelId="{DC148129-23BF-42B4-BAE4-32ED5CC1C78D}" type="parTrans" cxnId="{3AF9BF0E-C017-46F6-80B3-65900075AAC6}">
      <dgm:prSet/>
      <dgm:spPr/>
      <dgm:t>
        <a:bodyPr/>
        <a:lstStyle/>
        <a:p>
          <a:endParaRPr lang="en-US"/>
        </a:p>
      </dgm:t>
    </dgm:pt>
    <dgm:pt modelId="{88B20912-6F1D-4465-9638-82500FC68239}" type="sibTrans" cxnId="{3AF9BF0E-C017-46F6-80B3-65900075AAC6}">
      <dgm:prSet/>
      <dgm:spPr/>
      <dgm:t>
        <a:bodyPr/>
        <a:lstStyle/>
        <a:p>
          <a:endParaRPr lang="en-US"/>
        </a:p>
      </dgm:t>
    </dgm:pt>
    <dgm:pt modelId="{CDBD3222-31DA-4A4C-B009-004006699812}">
      <dgm:prSet phldrT="[Text]"/>
      <dgm:spPr/>
      <dgm:t>
        <a:bodyPr/>
        <a:lstStyle/>
        <a:p>
          <a:r>
            <a:rPr lang="en-US" b="1" dirty="0"/>
            <a:t>Professional Workforce</a:t>
          </a:r>
          <a:endParaRPr lang="en-US" dirty="0"/>
        </a:p>
      </dgm:t>
    </dgm:pt>
    <dgm:pt modelId="{D5920CA8-D0F0-43B1-92A7-5A39511AE546}" type="parTrans" cxnId="{6A055886-C95F-4249-B6BE-703E2C9361C5}">
      <dgm:prSet/>
      <dgm:spPr/>
      <dgm:t>
        <a:bodyPr/>
        <a:lstStyle/>
        <a:p>
          <a:endParaRPr lang="en-US"/>
        </a:p>
      </dgm:t>
    </dgm:pt>
    <dgm:pt modelId="{0AFAF253-C811-44E3-BE4B-CB1B18C3C838}" type="sibTrans" cxnId="{6A055886-C95F-4249-B6BE-703E2C9361C5}">
      <dgm:prSet/>
      <dgm:spPr/>
      <dgm:t>
        <a:bodyPr/>
        <a:lstStyle/>
        <a:p>
          <a:endParaRPr lang="en-US"/>
        </a:p>
      </dgm:t>
    </dgm:pt>
    <dgm:pt modelId="{2D18549F-98D9-4B83-A360-9975C0AE15FB}">
      <dgm:prSet phldrT="[Text]"/>
      <dgm:spPr/>
      <dgm:t>
        <a:bodyPr/>
        <a:lstStyle/>
        <a:p>
          <a:r>
            <a:rPr lang="en-US" dirty="0"/>
            <a:t>Attract and retain a workforce that is highly qualified, diverse and stable </a:t>
          </a:r>
        </a:p>
      </dgm:t>
    </dgm:pt>
    <dgm:pt modelId="{42D71322-4558-4087-B263-85F3966F5411}" type="parTrans" cxnId="{7FA00319-231F-49E5-917E-9BE7C76E8B8B}">
      <dgm:prSet/>
      <dgm:spPr/>
      <dgm:t>
        <a:bodyPr/>
        <a:lstStyle/>
        <a:p>
          <a:endParaRPr lang="en-US"/>
        </a:p>
      </dgm:t>
    </dgm:pt>
    <dgm:pt modelId="{F93FDE0F-16DB-4C90-8AEB-30121F151D2F}" type="sibTrans" cxnId="{7FA00319-231F-49E5-917E-9BE7C76E8B8B}">
      <dgm:prSet/>
      <dgm:spPr/>
      <dgm:t>
        <a:bodyPr/>
        <a:lstStyle/>
        <a:p>
          <a:endParaRPr lang="en-US"/>
        </a:p>
      </dgm:t>
    </dgm:pt>
    <dgm:pt modelId="{8CEEE171-CDF0-4B2C-9F11-FAF5A389527F}">
      <dgm:prSet phldrT="[Text]"/>
      <dgm:spPr/>
      <dgm:t>
        <a:bodyPr/>
        <a:lstStyle/>
        <a:p>
          <a:r>
            <a:rPr lang="en-US" b="1" dirty="0"/>
            <a:t>Organizational Health</a:t>
          </a:r>
          <a:endParaRPr lang="en-US" dirty="0"/>
        </a:p>
      </dgm:t>
    </dgm:pt>
    <dgm:pt modelId="{4F58C582-3131-40AE-87B0-56352E130341}" type="parTrans" cxnId="{533AC052-E12A-4A8F-B47C-3FB29EF5C841}">
      <dgm:prSet/>
      <dgm:spPr/>
      <dgm:t>
        <a:bodyPr/>
        <a:lstStyle/>
        <a:p>
          <a:endParaRPr lang="en-US"/>
        </a:p>
      </dgm:t>
    </dgm:pt>
    <dgm:pt modelId="{C207CEC2-FBEA-4033-B95A-9F025DD6E82A}" type="sibTrans" cxnId="{533AC052-E12A-4A8F-B47C-3FB29EF5C841}">
      <dgm:prSet/>
      <dgm:spPr/>
      <dgm:t>
        <a:bodyPr/>
        <a:lstStyle/>
        <a:p>
          <a:endParaRPr lang="en-US"/>
        </a:p>
      </dgm:t>
    </dgm:pt>
    <dgm:pt modelId="{10685B3C-9DCE-40AE-9B2E-A879FCA9A304}">
      <dgm:prSet phldrT="[Text]"/>
      <dgm:spPr/>
      <dgm:t>
        <a:bodyPr/>
        <a:lstStyle/>
        <a:p>
          <a:r>
            <a:rPr lang="en-US" dirty="0"/>
            <a:t>Promote a work environment that emphasizes teamwork and prioritizes wellness, innovation, and a connection to mission</a:t>
          </a:r>
        </a:p>
      </dgm:t>
    </dgm:pt>
    <dgm:pt modelId="{EC8526BB-D2D1-4FEC-BE84-2F45CCECEFE8}" type="parTrans" cxnId="{DF109B13-D9E7-431A-8169-B5150962C0A3}">
      <dgm:prSet/>
      <dgm:spPr/>
      <dgm:t>
        <a:bodyPr/>
        <a:lstStyle/>
        <a:p>
          <a:endParaRPr lang="en-US"/>
        </a:p>
      </dgm:t>
    </dgm:pt>
    <dgm:pt modelId="{972A3209-15AD-4FBE-B585-C4809E94841E}" type="sibTrans" cxnId="{DF109B13-D9E7-431A-8169-B5150962C0A3}">
      <dgm:prSet/>
      <dgm:spPr/>
      <dgm:t>
        <a:bodyPr/>
        <a:lstStyle/>
        <a:p>
          <a:endParaRPr lang="en-US"/>
        </a:p>
      </dgm:t>
    </dgm:pt>
    <dgm:pt modelId="{59E2A49F-3E20-41E3-BC4A-FD2936370C01}">
      <dgm:prSet phldrT="[Text]"/>
      <dgm:spPr/>
      <dgm:t>
        <a:bodyPr/>
        <a:lstStyle/>
        <a:p>
          <a:r>
            <a:rPr lang="en-US" b="1" dirty="0"/>
            <a:t>Knowledge &amp; Awareness</a:t>
          </a:r>
          <a:endParaRPr lang="en-US" dirty="0"/>
        </a:p>
      </dgm:t>
    </dgm:pt>
    <dgm:pt modelId="{757B1BB7-1CEE-4734-8099-52B511B418EC}" type="parTrans" cxnId="{22790BDB-DBAB-45A5-87C6-F24D925109A5}">
      <dgm:prSet/>
      <dgm:spPr/>
      <dgm:t>
        <a:bodyPr/>
        <a:lstStyle/>
        <a:p>
          <a:endParaRPr lang="en-US"/>
        </a:p>
      </dgm:t>
    </dgm:pt>
    <dgm:pt modelId="{A392A9EE-C270-4C74-A902-8229CB3286C8}" type="sibTrans" cxnId="{22790BDB-DBAB-45A5-87C6-F24D925109A5}">
      <dgm:prSet/>
      <dgm:spPr/>
      <dgm:t>
        <a:bodyPr/>
        <a:lstStyle/>
        <a:p>
          <a:endParaRPr lang="en-US"/>
        </a:p>
      </dgm:t>
    </dgm:pt>
    <dgm:pt modelId="{CF864637-62C3-40B6-BF2B-74D875C9298C}">
      <dgm:prSet phldrT="[Text]"/>
      <dgm:spPr/>
      <dgm:t>
        <a:bodyPr/>
        <a:lstStyle/>
        <a:p>
          <a:r>
            <a:rPr lang="en-US" dirty="0"/>
            <a:t>Strengthen knowledge and increase awareness of ADMH so Alabamians have access to the resources and opportunities they need to be happier and healthier</a:t>
          </a:r>
        </a:p>
      </dgm:t>
    </dgm:pt>
    <dgm:pt modelId="{9D1FF3D6-E9DD-43DB-9489-9DF5E899B88D}" type="parTrans" cxnId="{AB2B7F64-3208-4292-824C-4165EBCFCDD6}">
      <dgm:prSet/>
      <dgm:spPr/>
      <dgm:t>
        <a:bodyPr/>
        <a:lstStyle/>
        <a:p>
          <a:endParaRPr lang="en-US"/>
        </a:p>
      </dgm:t>
    </dgm:pt>
    <dgm:pt modelId="{85021DDC-678D-43F2-8B73-633C84AEA246}" type="sibTrans" cxnId="{AB2B7F64-3208-4292-824C-4165EBCFCDD6}">
      <dgm:prSet/>
      <dgm:spPr/>
      <dgm:t>
        <a:bodyPr/>
        <a:lstStyle/>
        <a:p>
          <a:endParaRPr lang="en-US"/>
        </a:p>
      </dgm:t>
    </dgm:pt>
    <dgm:pt modelId="{404BBC29-28B3-4856-BD5F-F5C1423D959D}" type="pres">
      <dgm:prSet presAssocID="{E8B78BD8-65E3-446C-8447-630D502EB073}" presName="theList" presStyleCnt="0">
        <dgm:presLayoutVars>
          <dgm:dir/>
          <dgm:animLvl val="lvl"/>
          <dgm:resizeHandles val="exact"/>
        </dgm:presLayoutVars>
      </dgm:prSet>
      <dgm:spPr/>
    </dgm:pt>
    <dgm:pt modelId="{2390A9D5-4FA6-4CED-B9FD-A8B953DF14BD}" type="pres">
      <dgm:prSet presAssocID="{5EEB8131-2DAB-4EF4-8B82-886A630C3120}" presName="compNode" presStyleCnt="0"/>
      <dgm:spPr/>
    </dgm:pt>
    <dgm:pt modelId="{3126807C-E24C-4DE6-8680-0AF72F193CCF}" type="pres">
      <dgm:prSet presAssocID="{5EEB8131-2DAB-4EF4-8B82-886A630C3120}" presName="aNode" presStyleLbl="bgShp" presStyleIdx="0" presStyleCnt="5" custLinFactNeighborY="2643"/>
      <dgm:spPr/>
    </dgm:pt>
    <dgm:pt modelId="{A6E7892B-D765-4092-A4D7-577CB4010AF4}" type="pres">
      <dgm:prSet presAssocID="{5EEB8131-2DAB-4EF4-8B82-886A630C3120}" presName="textNode" presStyleLbl="bgShp" presStyleIdx="0" presStyleCnt="5"/>
      <dgm:spPr/>
    </dgm:pt>
    <dgm:pt modelId="{042A0B27-5927-4259-B4E9-D79E108C4412}" type="pres">
      <dgm:prSet presAssocID="{5EEB8131-2DAB-4EF4-8B82-886A630C3120}" presName="compChildNode" presStyleCnt="0"/>
      <dgm:spPr/>
    </dgm:pt>
    <dgm:pt modelId="{46564BCC-FCAA-4369-8DBC-3053F42773CE}" type="pres">
      <dgm:prSet presAssocID="{5EEB8131-2DAB-4EF4-8B82-886A630C3120}" presName="theInnerList" presStyleCnt="0"/>
      <dgm:spPr/>
    </dgm:pt>
    <dgm:pt modelId="{63691FD1-73D5-4729-A1F1-867862DFBD78}" type="pres">
      <dgm:prSet presAssocID="{09411DDA-1A0E-4770-824B-DEA08D32B8A3}" presName="childNode" presStyleLbl="node1" presStyleIdx="0" presStyleCnt="5">
        <dgm:presLayoutVars>
          <dgm:bulletEnabled val="1"/>
        </dgm:presLayoutVars>
      </dgm:prSet>
      <dgm:spPr/>
    </dgm:pt>
    <dgm:pt modelId="{48503EBC-C493-4667-8C84-792CEFD92C50}" type="pres">
      <dgm:prSet presAssocID="{5EEB8131-2DAB-4EF4-8B82-886A630C3120}" presName="aSpace" presStyleCnt="0"/>
      <dgm:spPr/>
    </dgm:pt>
    <dgm:pt modelId="{659DF6AC-091F-4E80-B1DE-0D888DC0115A}" type="pres">
      <dgm:prSet presAssocID="{625D0123-407F-41EB-8092-647C5674893D}" presName="compNode" presStyleCnt="0"/>
      <dgm:spPr/>
    </dgm:pt>
    <dgm:pt modelId="{2D16B88E-1FB0-4307-A4CF-97A603E90EE4}" type="pres">
      <dgm:prSet presAssocID="{625D0123-407F-41EB-8092-647C5674893D}" presName="aNode" presStyleLbl="bgShp" presStyleIdx="1" presStyleCnt="5"/>
      <dgm:spPr/>
    </dgm:pt>
    <dgm:pt modelId="{30EAF5B0-A9B0-4BF8-966E-8B954AD50758}" type="pres">
      <dgm:prSet presAssocID="{625D0123-407F-41EB-8092-647C5674893D}" presName="textNode" presStyleLbl="bgShp" presStyleIdx="1" presStyleCnt="5"/>
      <dgm:spPr/>
    </dgm:pt>
    <dgm:pt modelId="{FA58D8A6-8B5F-4540-AC3A-07B20BB49760}" type="pres">
      <dgm:prSet presAssocID="{625D0123-407F-41EB-8092-647C5674893D}" presName="compChildNode" presStyleCnt="0"/>
      <dgm:spPr/>
    </dgm:pt>
    <dgm:pt modelId="{2458531C-F460-40FA-923A-0C4359F747A3}" type="pres">
      <dgm:prSet presAssocID="{625D0123-407F-41EB-8092-647C5674893D}" presName="theInnerList" presStyleCnt="0"/>
      <dgm:spPr/>
    </dgm:pt>
    <dgm:pt modelId="{C3342293-0DA7-4CCE-8D9F-2FCB6862E46B}" type="pres">
      <dgm:prSet presAssocID="{52D12F93-CFFD-43E6-BAA2-6CAEB5873522}" presName="childNode" presStyleLbl="node1" presStyleIdx="1" presStyleCnt="5">
        <dgm:presLayoutVars>
          <dgm:bulletEnabled val="1"/>
        </dgm:presLayoutVars>
      </dgm:prSet>
      <dgm:spPr/>
    </dgm:pt>
    <dgm:pt modelId="{A880AB18-0E6A-4BF2-BE94-3752818B7E7F}" type="pres">
      <dgm:prSet presAssocID="{625D0123-407F-41EB-8092-647C5674893D}" presName="aSpace" presStyleCnt="0"/>
      <dgm:spPr/>
    </dgm:pt>
    <dgm:pt modelId="{2E45B920-30C7-4C73-9DCA-8667CDC6558E}" type="pres">
      <dgm:prSet presAssocID="{CDBD3222-31DA-4A4C-B009-004006699812}" presName="compNode" presStyleCnt="0"/>
      <dgm:spPr/>
    </dgm:pt>
    <dgm:pt modelId="{6D10A9DB-1ED2-4C9B-A021-486206E7D676}" type="pres">
      <dgm:prSet presAssocID="{CDBD3222-31DA-4A4C-B009-004006699812}" presName="aNode" presStyleLbl="bgShp" presStyleIdx="2" presStyleCnt="5"/>
      <dgm:spPr/>
    </dgm:pt>
    <dgm:pt modelId="{1011DE29-F2EF-4717-AA90-0D4DB813C5CB}" type="pres">
      <dgm:prSet presAssocID="{CDBD3222-31DA-4A4C-B009-004006699812}" presName="textNode" presStyleLbl="bgShp" presStyleIdx="2" presStyleCnt="5"/>
      <dgm:spPr/>
    </dgm:pt>
    <dgm:pt modelId="{E4921449-40F0-4A54-8C4B-0EE3D8986B2A}" type="pres">
      <dgm:prSet presAssocID="{CDBD3222-31DA-4A4C-B009-004006699812}" presName="compChildNode" presStyleCnt="0"/>
      <dgm:spPr/>
    </dgm:pt>
    <dgm:pt modelId="{E2B1C1EF-07E7-45D0-BC26-CBFC5565D2B7}" type="pres">
      <dgm:prSet presAssocID="{CDBD3222-31DA-4A4C-B009-004006699812}" presName="theInnerList" presStyleCnt="0"/>
      <dgm:spPr/>
    </dgm:pt>
    <dgm:pt modelId="{8A2283DD-6C3D-4085-AA8E-E35B0946FF3D}" type="pres">
      <dgm:prSet presAssocID="{2D18549F-98D9-4B83-A360-9975C0AE15FB}" presName="childNode" presStyleLbl="node1" presStyleIdx="2" presStyleCnt="5">
        <dgm:presLayoutVars>
          <dgm:bulletEnabled val="1"/>
        </dgm:presLayoutVars>
      </dgm:prSet>
      <dgm:spPr/>
    </dgm:pt>
    <dgm:pt modelId="{22863B40-82C5-4D16-A248-5801CCD82DF7}" type="pres">
      <dgm:prSet presAssocID="{CDBD3222-31DA-4A4C-B009-004006699812}" presName="aSpace" presStyleCnt="0"/>
      <dgm:spPr/>
    </dgm:pt>
    <dgm:pt modelId="{0EBFCBEF-0D09-46F6-AC49-DF768F030DD2}" type="pres">
      <dgm:prSet presAssocID="{8CEEE171-CDF0-4B2C-9F11-FAF5A389527F}" presName="compNode" presStyleCnt="0"/>
      <dgm:spPr/>
    </dgm:pt>
    <dgm:pt modelId="{2CE9B696-CB18-4E74-B381-519E67E8BEAC}" type="pres">
      <dgm:prSet presAssocID="{8CEEE171-CDF0-4B2C-9F11-FAF5A389527F}" presName="aNode" presStyleLbl="bgShp" presStyleIdx="3" presStyleCnt="5"/>
      <dgm:spPr/>
    </dgm:pt>
    <dgm:pt modelId="{1C3A62A6-572B-47DF-AE2E-0CECF377B1E0}" type="pres">
      <dgm:prSet presAssocID="{8CEEE171-CDF0-4B2C-9F11-FAF5A389527F}" presName="textNode" presStyleLbl="bgShp" presStyleIdx="3" presStyleCnt="5"/>
      <dgm:spPr/>
    </dgm:pt>
    <dgm:pt modelId="{05D84588-35CB-46DC-8910-B604BF1A6F4B}" type="pres">
      <dgm:prSet presAssocID="{8CEEE171-CDF0-4B2C-9F11-FAF5A389527F}" presName="compChildNode" presStyleCnt="0"/>
      <dgm:spPr/>
    </dgm:pt>
    <dgm:pt modelId="{7EFE3D28-2A7F-4972-B67A-8A02BE694FCF}" type="pres">
      <dgm:prSet presAssocID="{8CEEE171-CDF0-4B2C-9F11-FAF5A389527F}" presName="theInnerList" presStyleCnt="0"/>
      <dgm:spPr/>
    </dgm:pt>
    <dgm:pt modelId="{0C960633-D2B9-4012-A85E-36F65F89BFCB}" type="pres">
      <dgm:prSet presAssocID="{10685B3C-9DCE-40AE-9B2E-A879FCA9A304}" presName="childNode" presStyleLbl="node1" presStyleIdx="3" presStyleCnt="5">
        <dgm:presLayoutVars>
          <dgm:bulletEnabled val="1"/>
        </dgm:presLayoutVars>
      </dgm:prSet>
      <dgm:spPr/>
    </dgm:pt>
    <dgm:pt modelId="{DA85FF38-888E-4952-BC0D-8C39BA886CE1}" type="pres">
      <dgm:prSet presAssocID="{8CEEE171-CDF0-4B2C-9F11-FAF5A389527F}" presName="aSpace" presStyleCnt="0"/>
      <dgm:spPr/>
    </dgm:pt>
    <dgm:pt modelId="{243D3715-17F6-43E8-83B6-9E5DE293CC85}" type="pres">
      <dgm:prSet presAssocID="{59E2A49F-3E20-41E3-BC4A-FD2936370C01}" presName="compNode" presStyleCnt="0"/>
      <dgm:spPr/>
    </dgm:pt>
    <dgm:pt modelId="{2BFE8FF1-9836-448C-A4F5-483AB1D8D88E}" type="pres">
      <dgm:prSet presAssocID="{59E2A49F-3E20-41E3-BC4A-FD2936370C01}" presName="aNode" presStyleLbl="bgShp" presStyleIdx="4" presStyleCnt="5"/>
      <dgm:spPr/>
    </dgm:pt>
    <dgm:pt modelId="{A1BE72C2-A4B8-401A-B4BD-3F027A1B1DA0}" type="pres">
      <dgm:prSet presAssocID="{59E2A49F-3E20-41E3-BC4A-FD2936370C01}" presName="textNode" presStyleLbl="bgShp" presStyleIdx="4" presStyleCnt="5"/>
      <dgm:spPr/>
    </dgm:pt>
    <dgm:pt modelId="{420F30CA-AD0B-4770-AA58-6C16FBA2C214}" type="pres">
      <dgm:prSet presAssocID="{59E2A49F-3E20-41E3-BC4A-FD2936370C01}" presName="compChildNode" presStyleCnt="0"/>
      <dgm:spPr/>
    </dgm:pt>
    <dgm:pt modelId="{93C90D9E-BF86-4C1F-B8DF-C165725F798A}" type="pres">
      <dgm:prSet presAssocID="{59E2A49F-3E20-41E3-BC4A-FD2936370C01}" presName="theInnerList" presStyleCnt="0"/>
      <dgm:spPr/>
    </dgm:pt>
    <dgm:pt modelId="{B563394B-8A67-4199-90E6-C7C814904A8A}" type="pres">
      <dgm:prSet presAssocID="{CF864637-62C3-40B6-BF2B-74D875C9298C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BB042F0A-C4C9-4532-B494-B116051DEEA6}" type="presOf" srcId="{59E2A49F-3E20-41E3-BC4A-FD2936370C01}" destId="{2BFE8FF1-9836-448C-A4F5-483AB1D8D88E}" srcOrd="0" destOrd="0" presId="urn:microsoft.com/office/officeart/2005/8/layout/lProcess2"/>
    <dgm:cxn modelId="{03C17B0A-4B2B-460A-9283-AD0A5F12C745}" type="presOf" srcId="{5EEB8131-2DAB-4EF4-8B82-886A630C3120}" destId="{A6E7892B-D765-4092-A4D7-577CB4010AF4}" srcOrd="1" destOrd="0" presId="urn:microsoft.com/office/officeart/2005/8/layout/lProcess2"/>
    <dgm:cxn modelId="{3AF9BF0E-C017-46F6-80B3-65900075AAC6}" srcId="{625D0123-407F-41EB-8092-647C5674893D}" destId="{52D12F93-CFFD-43E6-BAA2-6CAEB5873522}" srcOrd="0" destOrd="0" parTransId="{DC148129-23BF-42B4-BAE4-32ED5CC1C78D}" sibTransId="{88B20912-6F1D-4465-9638-82500FC68239}"/>
    <dgm:cxn modelId="{DF109B13-D9E7-431A-8169-B5150962C0A3}" srcId="{8CEEE171-CDF0-4B2C-9F11-FAF5A389527F}" destId="{10685B3C-9DCE-40AE-9B2E-A879FCA9A304}" srcOrd="0" destOrd="0" parTransId="{EC8526BB-D2D1-4FEC-BE84-2F45CCECEFE8}" sibTransId="{972A3209-15AD-4FBE-B585-C4809E94841E}"/>
    <dgm:cxn modelId="{7FA00319-231F-49E5-917E-9BE7C76E8B8B}" srcId="{CDBD3222-31DA-4A4C-B009-004006699812}" destId="{2D18549F-98D9-4B83-A360-9975C0AE15FB}" srcOrd="0" destOrd="0" parTransId="{42D71322-4558-4087-B263-85F3966F5411}" sibTransId="{F93FDE0F-16DB-4C90-8AEB-30121F151D2F}"/>
    <dgm:cxn modelId="{90D33D30-F00D-43F6-A564-D351258A8954}" srcId="{5EEB8131-2DAB-4EF4-8B82-886A630C3120}" destId="{09411DDA-1A0E-4770-824B-DEA08D32B8A3}" srcOrd="0" destOrd="0" parTransId="{D4DAE6F2-B796-4D2D-93F0-DAF6454E2FE5}" sibTransId="{E0BD4ADD-820A-48F4-9529-B12735B52819}"/>
    <dgm:cxn modelId="{0BDB4737-4765-46E4-85B5-A963EC24CBEC}" type="presOf" srcId="{2D18549F-98D9-4B83-A360-9975C0AE15FB}" destId="{8A2283DD-6C3D-4085-AA8E-E35B0946FF3D}" srcOrd="0" destOrd="0" presId="urn:microsoft.com/office/officeart/2005/8/layout/lProcess2"/>
    <dgm:cxn modelId="{9432CD45-807A-449C-8E03-7914D304E34A}" type="presOf" srcId="{52D12F93-CFFD-43E6-BAA2-6CAEB5873522}" destId="{C3342293-0DA7-4CCE-8D9F-2FCB6862E46B}" srcOrd="0" destOrd="0" presId="urn:microsoft.com/office/officeart/2005/8/layout/lProcess2"/>
    <dgm:cxn modelId="{533AC052-E12A-4A8F-B47C-3FB29EF5C841}" srcId="{E8B78BD8-65E3-446C-8447-630D502EB073}" destId="{8CEEE171-CDF0-4B2C-9F11-FAF5A389527F}" srcOrd="3" destOrd="0" parTransId="{4F58C582-3131-40AE-87B0-56352E130341}" sibTransId="{C207CEC2-FBEA-4033-B95A-9F025DD6E82A}"/>
    <dgm:cxn modelId="{4DB9B75A-4DF1-4984-A0BD-2F490E93B6E0}" type="presOf" srcId="{CDBD3222-31DA-4A4C-B009-004006699812}" destId="{6D10A9DB-1ED2-4C9B-A021-486206E7D676}" srcOrd="0" destOrd="0" presId="urn:microsoft.com/office/officeart/2005/8/layout/lProcess2"/>
    <dgm:cxn modelId="{A6F53162-85BA-4E19-BF17-68EE32C73E48}" type="presOf" srcId="{CDBD3222-31DA-4A4C-B009-004006699812}" destId="{1011DE29-F2EF-4717-AA90-0D4DB813C5CB}" srcOrd="1" destOrd="0" presId="urn:microsoft.com/office/officeart/2005/8/layout/lProcess2"/>
    <dgm:cxn modelId="{AB2B7F64-3208-4292-824C-4165EBCFCDD6}" srcId="{59E2A49F-3E20-41E3-BC4A-FD2936370C01}" destId="{CF864637-62C3-40B6-BF2B-74D875C9298C}" srcOrd="0" destOrd="0" parTransId="{9D1FF3D6-E9DD-43DB-9489-9DF5E899B88D}" sibTransId="{85021DDC-678D-43F2-8B73-633C84AEA246}"/>
    <dgm:cxn modelId="{C5DBE66A-A03B-4D1C-8353-577FDE1C88F9}" type="presOf" srcId="{8CEEE171-CDF0-4B2C-9F11-FAF5A389527F}" destId="{2CE9B696-CB18-4E74-B381-519E67E8BEAC}" srcOrd="0" destOrd="0" presId="urn:microsoft.com/office/officeart/2005/8/layout/lProcess2"/>
    <dgm:cxn modelId="{A0FD5576-602D-4F4B-8574-75DE7AC95D96}" srcId="{E8B78BD8-65E3-446C-8447-630D502EB073}" destId="{625D0123-407F-41EB-8092-647C5674893D}" srcOrd="1" destOrd="0" parTransId="{8F923788-C846-43E7-A801-F68500DB1FE2}" sibTransId="{A8065871-AEEF-4AF8-B2B9-2C572AA6EC89}"/>
    <dgm:cxn modelId="{6A055886-C95F-4249-B6BE-703E2C9361C5}" srcId="{E8B78BD8-65E3-446C-8447-630D502EB073}" destId="{CDBD3222-31DA-4A4C-B009-004006699812}" srcOrd="2" destOrd="0" parTransId="{D5920CA8-D0F0-43B1-92A7-5A39511AE546}" sibTransId="{0AFAF253-C811-44E3-BE4B-CB1B18C3C838}"/>
    <dgm:cxn modelId="{12E3B58B-3DA0-423D-88F0-B9F8C3686724}" type="presOf" srcId="{59E2A49F-3E20-41E3-BC4A-FD2936370C01}" destId="{A1BE72C2-A4B8-401A-B4BD-3F027A1B1DA0}" srcOrd="1" destOrd="0" presId="urn:microsoft.com/office/officeart/2005/8/layout/lProcess2"/>
    <dgm:cxn modelId="{5E992FA4-B8BD-4C8B-91D4-09410D3680B7}" type="presOf" srcId="{5EEB8131-2DAB-4EF4-8B82-886A630C3120}" destId="{3126807C-E24C-4DE6-8680-0AF72F193CCF}" srcOrd="0" destOrd="0" presId="urn:microsoft.com/office/officeart/2005/8/layout/lProcess2"/>
    <dgm:cxn modelId="{54A1E8A5-E80A-4579-9D11-7D4A25905562}" srcId="{E8B78BD8-65E3-446C-8447-630D502EB073}" destId="{5EEB8131-2DAB-4EF4-8B82-886A630C3120}" srcOrd="0" destOrd="0" parTransId="{85D00C5B-8BF8-47A2-AF7C-58636B443E47}" sibTransId="{9C0112D5-A195-4C2A-89AD-23FC9F7C7EEA}"/>
    <dgm:cxn modelId="{5FADA6A7-2E04-4E3A-8DA9-7C76D39F0F41}" type="presOf" srcId="{625D0123-407F-41EB-8092-647C5674893D}" destId="{2D16B88E-1FB0-4307-A4CF-97A603E90EE4}" srcOrd="0" destOrd="0" presId="urn:microsoft.com/office/officeart/2005/8/layout/lProcess2"/>
    <dgm:cxn modelId="{EA2FDFB1-4C76-4394-AFC7-5A8E69244427}" type="presOf" srcId="{CF864637-62C3-40B6-BF2B-74D875C9298C}" destId="{B563394B-8A67-4199-90E6-C7C814904A8A}" srcOrd="0" destOrd="0" presId="urn:microsoft.com/office/officeart/2005/8/layout/lProcess2"/>
    <dgm:cxn modelId="{CBA62ABB-3696-492D-A88D-F8FC8ED3DAEE}" type="presOf" srcId="{E8B78BD8-65E3-446C-8447-630D502EB073}" destId="{404BBC29-28B3-4856-BD5F-F5C1423D959D}" srcOrd="0" destOrd="0" presId="urn:microsoft.com/office/officeart/2005/8/layout/lProcess2"/>
    <dgm:cxn modelId="{BB85EBC2-F8D0-4868-80F5-DABB1345B725}" type="presOf" srcId="{8CEEE171-CDF0-4B2C-9F11-FAF5A389527F}" destId="{1C3A62A6-572B-47DF-AE2E-0CECF377B1E0}" srcOrd="1" destOrd="0" presId="urn:microsoft.com/office/officeart/2005/8/layout/lProcess2"/>
    <dgm:cxn modelId="{7DE371C3-C52D-4D63-B3DA-72CA6A7B5611}" type="presOf" srcId="{625D0123-407F-41EB-8092-647C5674893D}" destId="{30EAF5B0-A9B0-4BF8-966E-8B954AD50758}" srcOrd="1" destOrd="0" presId="urn:microsoft.com/office/officeart/2005/8/layout/lProcess2"/>
    <dgm:cxn modelId="{7E4976CD-23B0-492A-A5A2-39F372ABBE01}" type="presOf" srcId="{10685B3C-9DCE-40AE-9B2E-A879FCA9A304}" destId="{0C960633-D2B9-4012-A85E-36F65F89BFCB}" srcOrd="0" destOrd="0" presId="urn:microsoft.com/office/officeart/2005/8/layout/lProcess2"/>
    <dgm:cxn modelId="{22790BDB-DBAB-45A5-87C6-F24D925109A5}" srcId="{E8B78BD8-65E3-446C-8447-630D502EB073}" destId="{59E2A49F-3E20-41E3-BC4A-FD2936370C01}" srcOrd="4" destOrd="0" parTransId="{757B1BB7-1CEE-4734-8099-52B511B418EC}" sibTransId="{A392A9EE-C270-4C74-A902-8229CB3286C8}"/>
    <dgm:cxn modelId="{F7F937F8-4405-4E2C-A70B-DC22FFE1BDEF}" type="presOf" srcId="{09411DDA-1A0E-4770-824B-DEA08D32B8A3}" destId="{63691FD1-73D5-4729-A1F1-867862DFBD78}" srcOrd="0" destOrd="0" presId="urn:microsoft.com/office/officeart/2005/8/layout/lProcess2"/>
    <dgm:cxn modelId="{B0A86537-9FA1-4687-B20F-E32E1C86C155}" type="presParOf" srcId="{404BBC29-28B3-4856-BD5F-F5C1423D959D}" destId="{2390A9D5-4FA6-4CED-B9FD-A8B953DF14BD}" srcOrd="0" destOrd="0" presId="urn:microsoft.com/office/officeart/2005/8/layout/lProcess2"/>
    <dgm:cxn modelId="{F0FB4F7D-6BCE-443F-85A5-48EE5DBF2FD8}" type="presParOf" srcId="{2390A9D5-4FA6-4CED-B9FD-A8B953DF14BD}" destId="{3126807C-E24C-4DE6-8680-0AF72F193CCF}" srcOrd="0" destOrd="0" presId="urn:microsoft.com/office/officeart/2005/8/layout/lProcess2"/>
    <dgm:cxn modelId="{F902AD19-DAD2-41B0-8C61-7FE764CD0FAF}" type="presParOf" srcId="{2390A9D5-4FA6-4CED-B9FD-A8B953DF14BD}" destId="{A6E7892B-D765-4092-A4D7-577CB4010AF4}" srcOrd="1" destOrd="0" presId="urn:microsoft.com/office/officeart/2005/8/layout/lProcess2"/>
    <dgm:cxn modelId="{E9ACA99A-3D1A-4527-8094-97C3E3AF8014}" type="presParOf" srcId="{2390A9D5-4FA6-4CED-B9FD-A8B953DF14BD}" destId="{042A0B27-5927-4259-B4E9-D79E108C4412}" srcOrd="2" destOrd="0" presId="urn:microsoft.com/office/officeart/2005/8/layout/lProcess2"/>
    <dgm:cxn modelId="{3028C04F-65A5-4F67-B2F5-2820AF735EDD}" type="presParOf" srcId="{042A0B27-5927-4259-B4E9-D79E108C4412}" destId="{46564BCC-FCAA-4369-8DBC-3053F42773CE}" srcOrd="0" destOrd="0" presId="urn:microsoft.com/office/officeart/2005/8/layout/lProcess2"/>
    <dgm:cxn modelId="{75ED63EE-4D45-4FDD-9D2C-10D31FA531A5}" type="presParOf" srcId="{46564BCC-FCAA-4369-8DBC-3053F42773CE}" destId="{63691FD1-73D5-4729-A1F1-867862DFBD78}" srcOrd="0" destOrd="0" presId="urn:microsoft.com/office/officeart/2005/8/layout/lProcess2"/>
    <dgm:cxn modelId="{5AA0F3F3-774C-4F02-AC98-1B577927EEDC}" type="presParOf" srcId="{404BBC29-28B3-4856-BD5F-F5C1423D959D}" destId="{48503EBC-C493-4667-8C84-792CEFD92C50}" srcOrd="1" destOrd="0" presId="urn:microsoft.com/office/officeart/2005/8/layout/lProcess2"/>
    <dgm:cxn modelId="{59AF39CA-5284-4783-9329-F33DD5689CEA}" type="presParOf" srcId="{404BBC29-28B3-4856-BD5F-F5C1423D959D}" destId="{659DF6AC-091F-4E80-B1DE-0D888DC0115A}" srcOrd="2" destOrd="0" presId="urn:microsoft.com/office/officeart/2005/8/layout/lProcess2"/>
    <dgm:cxn modelId="{C9BE68D0-E2C0-4374-95EC-90AE1ABDACE3}" type="presParOf" srcId="{659DF6AC-091F-4E80-B1DE-0D888DC0115A}" destId="{2D16B88E-1FB0-4307-A4CF-97A603E90EE4}" srcOrd="0" destOrd="0" presId="urn:microsoft.com/office/officeart/2005/8/layout/lProcess2"/>
    <dgm:cxn modelId="{A0A8EA5C-75C6-4D6F-8492-7B6B790F6CA0}" type="presParOf" srcId="{659DF6AC-091F-4E80-B1DE-0D888DC0115A}" destId="{30EAF5B0-A9B0-4BF8-966E-8B954AD50758}" srcOrd="1" destOrd="0" presId="urn:microsoft.com/office/officeart/2005/8/layout/lProcess2"/>
    <dgm:cxn modelId="{B8B8C99F-60E1-40F6-8805-DD140599E954}" type="presParOf" srcId="{659DF6AC-091F-4E80-B1DE-0D888DC0115A}" destId="{FA58D8A6-8B5F-4540-AC3A-07B20BB49760}" srcOrd="2" destOrd="0" presId="urn:microsoft.com/office/officeart/2005/8/layout/lProcess2"/>
    <dgm:cxn modelId="{A99372F2-D998-4D96-8E06-FEF718E7A9A0}" type="presParOf" srcId="{FA58D8A6-8B5F-4540-AC3A-07B20BB49760}" destId="{2458531C-F460-40FA-923A-0C4359F747A3}" srcOrd="0" destOrd="0" presId="urn:microsoft.com/office/officeart/2005/8/layout/lProcess2"/>
    <dgm:cxn modelId="{4462A650-9D38-4E59-89E8-1FC45D5F3B15}" type="presParOf" srcId="{2458531C-F460-40FA-923A-0C4359F747A3}" destId="{C3342293-0DA7-4CCE-8D9F-2FCB6862E46B}" srcOrd="0" destOrd="0" presId="urn:microsoft.com/office/officeart/2005/8/layout/lProcess2"/>
    <dgm:cxn modelId="{5D52B748-1418-451F-B4D2-4E641B0780B7}" type="presParOf" srcId="{404BBC29-28B3-4856-BD5F-F5C1423D959D}" destId="{A880AB18-0E6A-4BF2-BE94-3752818B7E7F}" srcOrd="3" destOrd="0" presId="urn:microsoft.com/office/officeart/2005/8/layout/lProcess2"/>
    <dgm:cxn modelId="{00578AB7-53DB-4336-ACB7-56B4BBEE20F7}" type="presParOf" srcId="{404BBC29-28B3-4856-BD5F-F5C1423D959D}" destId="{2E45B920-30C7-4C73-9DCA-8667CDC6558E}" srcOrd="4" destOrd="0" presId="urn:microsoft.com/office/officeart/2005/8/layout/lProcess2"/>
    <dgm:cxn modelId="{7E68441C-D8DD-4A81-8024-83493C97A011}" type="presParOf" srcId="{2E45B920-30C7-4C73-9DCA-8667CDC6558E}" destId="{6D10A9DB-1ED2-4C9B-A021-486206E7D676}" srcOrd="0" destOrd="0" presId="urn:microsoft.com/office/officeart/2005/8/layout/lProcess2"/>
    <dgm:cxn modelId="{59F25559-3DD0-4B91-8F2F-C724BF1CF500}" type="presParOf" srcId="{2E45B920-30C7-4C73-9DCA-8667CDC6558E}" destId="{1011DE29-F2EF-4717-AA90-0D4DB813C5CB}" srcOrd="1" destOrd="0" presId="urn:microsoft.com/office/officeart/2005/8/layout/lProcess2"/>
    <dgm:cxn modelId="{133222EF-A13A-47E8-8CBA-50167DC37B5F}" type="presParOf" srcId="{2E45B920-30C7-4C73-9DCA-8667CDC6558E}" destId="{E4921449-40F0-4A54-8C4B-0EE3D8986B2A}" srcOrd="2" destOrd="0" presId="urn:microsoft.com/office/officeart/2005/8/layout/lProcess2"/>
    <dgm:cxn modelId="{93D93964-12B3-4380-82DE-410F7F28B166}" type="presParOf" srcId="{E4921449-40F0-4A54-8C4B-0EE3D8986B2A}" destId="{E2B1C1EF-07E7-45D0-BC26-CBFC5565D2B7}" srcOrd="0" destOrd="0" presId="urn:microsoft.com/office/officeart/2005/8/layout/lProcess2"/>
    <dgm:cxn modelId="{C423303E-312D-4966-A5AF-54C2BB38C035}" type="presParOf" srcId="{E2B1C1EF-07E7-45D0-BC26-CBFC5565D2B7}" destId="{8A2283DD-6C3D-4085-AA8E-E35B0946FF3D}" srcOrd="0" destOrd="0" presId="urn:microsoft.com/office/officeart/2005/8/layout/lProcess2"/>
    <dgm:cxn modelId="{922D4C21-E9DD-469F-9ECD-5205C832EE4B}" type="presParOf" srcId="{404BBC29-28B3-4856-BD5F-F5C1423D959D}" destId="{22863B40-82C5-4D16-A248-5801CCD82DF7}" srcOrd="5" destOrd="0" presId="urn:microsoft.com/office/officeart/2005/8/layout/lProcess2"/>
    <dgm:cxn modelId="{75BABB52-FB2E-4D94-8DB2-1D0C6EB3176F}" type="presParOf" srcId="{404BBC29-28B3-4856-BD5F-F5C1423D959D}" destId="{0EBFCBEF-0D09-46F6-AC49-DF768F030DD2}" srcOrd="6" destOrd="0" presId="urn:microsoft.com/office/officeart/2005/8/layout/lProcess2"/>
    <dgm:cxn modelId="{F544BFD6-4FA1-4B7D-A901-D27E85DB923A}" type="presParOf" srcId="{0EBFCBEF-0D09-46F6-AC49-DF768F030DD2}" destId="{2CE9B696-CB18-4E74-B381-519E67E8BEAC}" srcOrd="0" destOrd="0" presId="urn:microsoft.com/office/officeart/2005/8/layout/lProcess2"/>
    <dgm:cxn modelId="{EB00EDC4-E609-447D-9A2F-6A249B1A1A26}" type="presParOf" srcId="{0EBFCBEF-0D09-46F6-AC49-DF768F030DD2}" destId="{1C3A62A6-572B-47DF-AE2E-0CECF377B1E0}" srcOrd="1" destOrd="0" presId="urn:microsoft.com/office/officeart/2005/8/layout/lProcess2"/>
    <dgm:cxn modelId="{E0AEB6B8-3890-48A6-911F-C1F3B3AF233B}" type="presParOf" srcId="{0EBFCBEF-0D09-46F6-AC49-DF768F030DD2}" destId="{05D84588-35CB-46DC-8910-B604BF1A6F4B}" srcOrd="2" destOrd="0" presId="urn:microsoft.com/office/officeart/2005/8/layout/lProcess2"/>
    <dgm:cxn modelId="{7F791DEF-17EE-423B-81CB-81E80E30C03E}" type="presParOf" srcId="{05D84588-35CB-46DC-8910-B604BF1A6F4B}" destId="{7EFE3D28-2A7F-4972-B67A-8A02BE694FCF}" srcOrd="0" destOrd="0" presId="urn:microsoft.com/office/officeart/2005/8/layout/lProcess2"/>
    <dgm:cxn modelId="{83371F2F-8206-4ABF-A28D-B9D55D3FB3E7}" type="presParOf" srcId="{7EFE3D28-2A7F-4972-B67A-8A02BE694FCF}" destId="{0C960633-D2B9-4012-A85E-36F65F89BFCB}" srcOrd="0" destOrd="0" presId="urn:microsoft.com/office/officeart/2005/8/layout/lProcess2"/>
    <dgm:cxn modelId="{2E4B2B19-989A-41D3-A5C6-6C38134BEA19}" type="presParOf" srcId="{404BBC29-28B3-4856-BD5F-F5C1423D959D}" destId="{DA85FF38-888E-4952-BC0D-8C39BA886CE1}" srcOrd="7" destOrd="0" presId="urn:microsoft.com/office/officeart/2005/8/layout/lProcess2"/>
    <dgm:cxn modelId="{D48140DD-F091-438A-B5E5-D811A35EA922}" type="presParOf" srcId="{404BBC29-28B3-4856-BD5F-F5C1423D959D}" destId="{243D3715-17F6-43E8-83B6-9E5DE293CC85}" srcOrd="8" destOrd="0" presId="urn:microsoft.com/office/officeart/2005/8/layout/lProcess2"/>
    <dgm:cxn modelId="{8468862C-8E3F-4265-84DB-3B9203B78040}" type="presParOf" srcId="{243D3715-17F6-43E8-83B6-9E5DE293CC85}" destId="{2BFE8FF1-9836-448C-A4F5-483AB1D8D88E}" srcOrd="0" destOrd="0" presId="urn:microsoft.com/office/officeart/2005/8/layout/lProcess2"/>
    <dgm:cxn modelId="{2EA1D723-8B7D-4530-B2D9-A9E18E0AD32A}" type="presParOf" srcId="{243D3715-17F6-43E8-83B6-9E5DE293CC85}" destId="{A1BE72C2-A4B8-401A-B4BD-3F027A1B1DA0}" srcOrd="1" destOrd="0" presId="urn:microsoft.com/office/officeart/2005/8/layout/lProcess2"/>
    <dgm:cxn modelId="{F9FE5F3B-7B27-45B3-A6A2-7DDFF3A645D3}" type="presParOf" srcId="{243D3715-17F6-43E8-83B6-9E5DE293CC85}" destId="{420F30CA-AD0B-4770-AA58-6C16FBA2C214}" srcOrd="2" destOrd="0" presId="urn:microsoft.com/office/officeart/2005/8/layout/lProcess2"/>
    <dgm:cxn modelId="{65466AB5-A3A0-4A27-A5E2-4CD3A87FA395}" type="presParOf" srcId="{420F30CA-AD0B-4770-AA58-6C16FBA2C214}" destId="{93C90D9E-BF86-4C1F-B8DF-C165725F798A}" srcOrd="0" destOrd="0" presId="urn:microsoft.com/office/officeart/2005/8/layout/lProcess2"/>
    <dgm:cxn modelId="{87C5C3D0-D63B-4A32-9257-79C5BBA80732}" type="presParOf" srcId="{93C90D9E-BF86-4C1F-B8DF-C165725F798A}" destId="{B563394B-8A67-4199-90E6-C7C814904A8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6807C-E24C-4DE6-8680-0AF72F193CCF}">
      <dsp:nvSpPr>
        <dsp:cNvPr id="0" name=""/>
        <dsp:cNvSpPr/>
      </dsp:nvSpPr>
      <dsp:spPr>
        <a:xfrm>
          <a:off x="5893" y="0"/>
          <a:ext cx="2068115" cy="49879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System of Care &amp; Partnerships</a:t>
          </a:r>
          <a:endParaRPr lang="en-US" sz="2000" kern="1200" dirty="0"/>
        </a:p>
      </dsp:txBody>
      <dsp:txXfrm>
        <a:off x="5893" y="0"/>
        <a:ext cx="2068115" cy="1496377"/>
      </dsp:txXfrm>
    </dsp:sp>
    <dsp:sp modelId="{63691FD1-73D5-4729-A1F1-867862DFBD78}">
      <dsp:nvSpPr>
        <dsp:cNvPr id="0" name=""/>
        <dsp:cNvSpPr/>
      </dsp:nvSpPr>
      <dsp:spPr>
        <a:xfrm>
          <a:off x="212705" y="1496377"/>
          <a:ext cx="1654492" cy="3242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 coordination with our partners, provide integrated, prevention focused care so every Alabamian has access, </a:t>
          </a:r>
          <a:r>
            <a:rPr lang="en-US" sz="1500" i="1" kern="1200" dirty="0"/>
            <a:t>without barriers</a:t>
          </a:r>
          <a:r>
            <a:rPr lang="en-US" sz="1500" kern="1200" dirty="0"/>
            <a:t>, to services that meet their needs</a:t>
          </a:r>
        </a:p>
      </dsp:txBody>
      <dsp:txXfrm>
        <a:off x="261163" y="1544835"/>
        <a:ext cx="1557576" cy="3145235"/>
      </dsp:txXfrm>
    </dsp:sp>
    <dsp:sp modelId="{2D16B88E-1FB0-4307-A4CF-97A603E90EE4}">
      <dsp:nvSpPr>
        <dsp:cNvPr id="0" name=""/>
        <dsp:cNvSpPr/>
      </dsp:nvSpPr>
      <dsp:spPr>
        <a:xfrm>
          <a:off x="2229117" y="0"/>
          <a:ext cx="2068115" cy="49879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Peer &amp; Family Engagement</a:t>
          </a:r>
          <a:endParaRPr lang="en-US" sz="2000" kern="1200" dirty="0"/>
        </a:p>
      </dsp:txBody>
      <dsp:txXfrm>
        <a:off x="2229117" y="0"/>
        <a:ext cx="2068115" cy="1496377"/>
      </dsp:txXfrm>
    </dsp:sp>
    <dsp:sp modelId="{C3342293-0DA7-4CCE-8D9F-2FCB6862E46B}">
      <dsp:nvSpPr>
        <dsp:cNvPr id="0" name=""/>
        <dsp:cNvSpPr/>
      </dsp:nvSpPr>
      <dsp:spPr>
        <a:xfrm>
          <a:off x="2435929" y="1496377"/>
          <a:ext cx="1654492" cy="3242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Benefit from the input and involvement of individuals and families through meaningful engagement and collaboration </a:t>
          </a:r>
        </a:p>
      </dsp:txBody>
      <dsp:txXfrm>
        <a:off x="2484387" y="1544835"/>
        <a:ext cx="1557576" cy="3145235"/>
      </dsp:txXfrm>
    </dsp:sp>
    <dsp:sp modelId="{6D10A9DB-1ED2-4C9B-A021-486206E7D676}">
      <dsp:nvSpPr>
        <dsp:cNvPr id="0" name=""/>
        <dsp:cNvSpPr/>
      </dsp:nvSpPr>
      <dsp:spPr>
        <a:xfrm>
          <a:off x="4452342" y="0"/>
          <a:ext cx="2068115" cy="49879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Professional Workforce</a:t>
          </a:r>
          <a:endParaRPr lang="en-US" sz="2000" kern="1200" dirty="0"/>
        </a:p>
      </dsp:txBody>
      <dsp:txXfrm>
        <a:off x="4452342" y="0"/>
        <a:ext cx="2068115" cy="1496377"/>
      </dsp:txXfrm>
    </dsp:sp>
    <dsp:sp modelId="{8A2283DD-6C3D-4085-AA8E-E35B0946FF3D}">
      <dsp:nvSpPr>
        <dsp:cNvPr id="0" name=""/>
        <dsp:cNvSpPr/>
      </dsp:nvSpPr>
      <dsp:spPr>
        <a:xfrm>
          <a:off x="4659153" y="1496377"/>
          <a:ext cx="1654492" cy="3242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Attract and retain a workforce that is highly qualified, diverse and stable </a:t>
          </a:r>
        </a:p>
      </dsp:txBody>
      <dsp:txXfrm>
        <a:off x="4707611" y="1544835"/>
        <a:ext cx="1557576" cy="3145235"/>
      </dsp:txXfrm>
    </dsp:sp>
    <dsp:sp modelId="{2CE9B696-CB18-4E74-B381-519E67E8BEAC}">
      <dsp:nvSpPr>
        <dsp:cNvPr id="0" name=""/>
        <dsp:cNvSpPr/>
      </dsp:nvSpPr>
      <dsp:spPr>
        <a:xfrm>
          <a:off x="6675566" y="0"/>
          <a:ext cx="2068115" cy="49879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Organizational Health</a:t>
          </a:r>
          <a:endParaRPr lang="en-US" sz="2000" kern="1200" dirty="0"/>
        </a:p>
      </dsp:txBody>
      <dsp:txXfrm>
        <a:off x="6675566" y="0"/>
        <a:ext cx="2068115" cy="1496377"/>
      </dsp:txXfrm>
    </dsp:sp>
    <dsp:sp modelId="{0C960633-D2B9-4012-A85E-36F65F89BFCB}">
      <dsp:nvSpPr>
        <dsp:cNvPr id="0" name=""/>
        <dsp:cNvSpPr/>
      </dsp:nvSpPr>
      <dsp:spPr>
        <a:xfrm>
          <a:off x="6882378" y="1496377"/>
          <a:ext cx="1654492" cy="3242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Promote a work environment that emphasizes teamwork and prioritizes wellness, innovation, and a connection to mission</a:t>
          </a:r>
        </a:p>
      </dsp:txBody>
      <dsp:txXfrm>
        <a:off x="6930836" y="1544835"/>
        <a:ext cx="1557576" cy="3145235"/>
      </dsp:txXfrm>
    </dsp:sp>
    <dsp:sp modelId="{2BFE8FF1-9836-448C-A4F5-483AB1D8D88E}">
      <dsp:nvSpPr>
        <dsp:cNvPr id="0" name=""/>
        <dsp:cNvSpPr/>
      </dsp:nvSpPr>
      <dsp:spPr>
        <a:xfrm>
          <a:off x="8898790" y="0"/>
          <a:ext cx="2068115" cy="49879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Knowledge &amp; Awareness</a:t>
          </a:r>
          <a:endParaRPr lang="en-US" sz="2000" kern="1200" dirty="0"/>
        </a:p>
      </dsp:txBody>
      <dsp:txXfrm>
        <a:off x="8898790" y="0"/>
        <a:ext cx="2068115" cy="1496377"/>
      </dsp:txXfrm>
    </dsp:sp>
    <dsp:sp modelId="{B563394B-8A67-4199-90E6-C7C814904A8A}">
      <dsp:nvSpPr>
        <dsp:cNvPr id="0" name=""/>
        <dsp:cNvSpPr/>
      </dsp:nvSpPr>
      <dsp:spPr>
        <a:xfrm>
          <a:off x="9105602" y="1496377"/>
          <a:ext cx="1654492" cy="3242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Strengthen knowledge and increase awareness of ADMH so Alabamians have access to the resources and opportunities they need to be happier and healthier</a:t>
          </a:r>
        </a:p>
      </dsp:txBody>
      <dsp:txXfrm>
        <a:off x="9154060" y="1544835"/>
        <a:ext cx="1557576" cy="3145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10/23/22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Preschoolers are 3.5 times more likely to be expelled than children in K-12 combined; Expelled or suspended young students are 10x more likely to drop out of high school later on experience academic failure and have a negative attitude about school; Expelled or suspended young students are 8x more likely to be incarcerated later in life.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C3192-9451-43DD-AC7E-EB5F88D19AA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79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16477-BCA8-40CF-BEDB-4A1E2BB07B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8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16477-BCA8-40CF-BEDB-4A1E2BB07B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9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9/3/20XX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Kimberly.boswell@mh.alabama.gov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Children’s Policy Council Conference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Kimberly G. Boswell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BEDCAB09-033A-488E-B31D-D9211DA6D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712" y="0"/>
            <a:ext cx="6824575" cy="6820442"/>
          </a:xfr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1189B16-8B44-44FB-9478-12E37DEFD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29588-3494-4D6F-BB52-6B68F1CE7A6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A4E74D-8ABB-4782-9414-A5F6B236948D}"/>
              </a:ext>
            </a:extLst>
          </p:cNvPr>
          <p:cNvSpPr txBox="1">
            <a:spLocks/>
          </p:cNvSpPr>
          <p:nvPr/>
        </p:nvSpPr>
        <p:spPr>
          <a:xfrm>
            <a:off x="182880" y="1005840"/>
            <a:ext cx="3108960" cy="493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School-Based</a:t>
            </a:r>
          </a:p>
          <a:p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Mental Health</a:t>
            </a:r>
          </a:p>
          <a:p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Collaboration</a:t>
            </a:r>
          </a:p>
          <a:p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20 sites not currently funded as part of the collaborative (10 new and 10 current)</a:t>
            </a: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B0806B-C4BB-435D-8F5C-57F2F306A370}"/>
              </a:ext>
            </a:extLst>
          </p:cNvPr>
          <p:cNvSpPr txBox="1"/>
          <p:nvPr/>
        </p:nvSpPr>
        <p:spPr>
          <a:xfrm>
            <a:off x="8922936" y="3771027"/>
            <a:ext cx="298808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80 school systems and 18 Community Mental Health Centers currently participate in the School-Based Mental Health Collaboration Program.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There are nine programs in progress for the 2021-2022 school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81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883" y="2088410"/>
            <a:ext cx="5559552" cy="2514600"/>
          </a:xfrm>
        </p:spPr>
        <p:txBody>
          <a:bodyPr>
            <a:normAutofit fontScale="90000"/>
          </a:bodyPr>
          <a:lstStyle/>
          <a:p>
            <a:r>
              <a:rPr lang="en-US" dirty="0"/>
              <a:t>Child and Adolescent Mobile Crisis Teams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9FB76-25BA-4481-B88D-DCB748E16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838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600ED-81C5-430F-B652-491A1F55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D698A-B075-4AD7-8FF0-2A5B22F0C1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Mobile Crisis Teams</a:t>
            </a:r>
          </a:p>
          <a:p>
            <a:pPr lvl="1"/>
            <a:r>
              <a:rPr lang="en-US" dirty="0"/>
              <a:t>Huntsville</a:t>
            </a:r>
          </a:p>
          <a:p>
            <a:pPr lvl="1"/>
            <a:r>
              <a:rPr lang="en-US" dirty="0"/>
              <a:t>Birmingham</a:t>
            </a:r>
          </a:p>
          <a:p>
            <a:pPr lvl="1"/>
            <a:r>
              <a:rPr lang="en-US" dirty="0"/>
              <a:t>Mobile</a:t>
            </a:r>
          </a:p>
          <a:p>
            <a:r>
              <a:rPr lang="en-US" dirty="0"/>
              <a:t>Pilot with a goal of funding expansion through a Medicaid State Plan Amendment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A1215-9DD1-47CC-9AB5-610832B472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Emergency crisis intervention</a:t>
            </a:r>
          </a:p>
          <a:p>
            <a:r>
              <a:rPr lang="en-US" dirty="0"/>
              <a:t>Case management</a:t>
            </a:r>
          </a:p>
          <a:p>
            <a:r>
              <a:rPr lang="en-US" dirty="0"/>
              <a:t>Family engagement</a:t>
            </a:r>
          </a:p>
          <a:p>
            <a:r>
              <a:rPr lang="en-US" dirty="0"/>
              <a:t>Referrals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5BF06D-94E3-4609-A700-144DA699E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01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883" y="2088410"/>
            <a:ext cx="5559552" cy="2514600"/>
          </a:xfrm>
        </p:spPr>
        <p:txBody>
          <a:bodyPr>
            <a:normAutofit/>
          </a:bodyPr>
          <a:lstStyle/>
          <a:p>
            <a:r>
              <a:rPr lang="en-US" dirty="0"/>
              <a:t>Alabama Crisis System of Care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9FB76-25BA-4481-B88D-DCB748E16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3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71FF319-E75F-4B34-BA04-61092ADA0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29588-3494-4D6F-BB52-6B68F1CE7A6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7291EAB-FBB6-4E0B-A339-543F74005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346" y="1045469"/>
            <a:ext cx="8553903" cy="47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57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16BF9-5825-46D7-B43D-A0E7526C3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Crisis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DF5DB-3BE2-4C51-9CDF-022C7FD6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 descr="Map of Alabama showing mobile crisis services available in the following counties: Covington, Cullman, Dallas, Escambia, Houston, Marengo, Marion, Perry, Wilcox, and Winston.">
            <a:extLst>
              <a:ext uri="{FF2B5EF4-FFF2-40B4-BE49-F238E27FC236}">
                <a16:creationId xmlns:a16="http://schemas.microsoft.com/office/drawing/2014/main" id="{E38AE6D9-1DDC-4860-8187-62C1A6E718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371600"/>
            <a:ext cx="5534108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291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DD97A59-C2BB-421F-BC3B-37BFEEA30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00" y="0"/>
            <a:ext cx="6863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4326CE4-C115-4434-AE5B-6E655727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Centers in</a:t>
            </a:r>
            <a:br>
              <a:rPr lang="en-US" dirty="0"/>
            </a:br>
            <a:r>
              <a:rPr lang="en-US" dirty="0"/>
              <a:t>Alabama</a:t>
            </a:r>
          </a:p>
        </p:txBody>
      </p:sp>
    </p:spTree>
    <p:extLst>
      <p:ext uri="{BB962C8B-B14F-4D97-AF65-F5344CB8AC3E}">
        <p14:creationId xmlns:p14="http://schemas.microsoft.com/office/powerpoint/2010/main" val="3949532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0AE4B-00B6-44A6-BE53-41D790DEA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System Must Work Together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0C84CA-ED90-485A-8E31-F80CD7C6A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9896" y="1584855"/>
            <a:ext cx="7315200" cy="460118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9E1AD-C19D-4598-BAD2-76B52C03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17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949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EED24-6B9C-24BD-782A-215BE6FFC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Priorities and </a:t>
            </a:r>
            <a:r>
              <a:rPr lang="en-US" dirty="0">
                <a:solidFill>
                  <a:srgbClr val="2C4D76"/>
                </a:solidFill>
              </a:rPr>
              <a:t>Goals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0C62243-3DFA-03A3-D638-EE0CE00209D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352421"/>
          <a:ext cx="10972800" cy="498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3455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9025F-68D1-4F50-8480-3F98145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6B855D-E9CC-4FF8-AD85-6CDC7B89A0DE}" type="slidenum">
              <a:rPr lang="en-US" noProof="0" smtClean="0"/>
              <a:pPr lvl="0"/>
              <a:t>19</a:t>
            </a:fld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0B6E0-1F7C-4E6A-87B1-554ADE73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5221224" cy="2617172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/>
              </a:rPr>
              <a:t>Kimberly G. Boswell 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/>
              </a:rPr>
              <a:t>Commissioner</a:t>
            </a:r>
          </a:p>
          <a:p>
            <a:pPr algn="ctr">
              <a:lnSpc>
                <a:spcPct val="90000"/>
              </a:lnSpc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venir Next LT Pro"/>
            </a:endParaRP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/>
              </a:rPr>
              <a:t>Alabama Department of Mental Health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kimberly.boswell@mh.alabama.gov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/>
              </a:rPr>
              <a:t>(334) 242-3640 | mh.alabama.gov </a:t>
            </a:r>
          </a:p>
        </p:txBody>
      </p:sp>
    </p:spTree>
    <p:extLst>
      <p:ext uri="{BB962C8B-B14F-4D97-AF65-F5344CB8AC3E}">
        <p14:creationId xmlns:p14="http://schemas.microsoft.com/office/powerpoint/2010/main" val="96225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E49C-11A0-4C95-8A6E-FC7E9C57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C3FD2-AF88-4EF1-AFB7-5D31BD5AA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Access to Care</a:t>
            </a:r>
          </a:p>
          <a:p>
            <a:pPr marL="0" indent="0">
              <a:buNone/>
            </a:pPr>
            <a:r>
              <a:rPr lang="en-US" dirty="0"/>
              <a:t>Infant and Early Childhood Mental Health</a:t>
            </a:r>
          </a:p>
          <a:p>
            <a:pPr marL="0" indent="0">
              <a:buNone/>
            </a:pPr>
            <a:r>
              <a:rPr lang="en-US" dirty="0"/>
              <a:t>School-Based Mental Health</a:t>
            </a:r>
          </a:p>
          <a:p>
            <a:pPr marL="0" indent="0">
              <a:buNone/>
            </a:pPr>
            <a:r>
              <a:rPr lang="en-US" dirty="0"/>
              <a:t>Child and Adolescent Mobile Crisis Teams</a:t>
            </a:r>
          </a:p>
          <a:p>
            <a:pPr marL="0" indent="0">
              <a:buNone/>
            </a:pPr>
            <a:r>
              <a:rPr lang="en-US" dirty="0"/>
              <a:t>Alabama Crisis System of Care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B1A36-2D6E-4392-AAA4-996FFE03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6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Access to Care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9FB76-25BA-4481-B88D-DCB748E16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66D145D-1AAD-4DF2-A15E-90BBD9CA4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8559"/>
            <a:ext cx="51734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172E65-C233-4883-A72F-BDF46F876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181" y="175178"/>
            <a:ext cx="24098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59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6624E-1256-4074-A302-8EFDA23D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Access to Care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8A40A-0195-4B3A-81F2-8B76B68F9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988 Suicide and Crisis Lifeline  Who Should Call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DACD0-2773-4975-A2FE-3BD5764E1F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of July 16, 2022, 988 is the national three-digit number for all mental health, substance use, and suicide crises. </a:t>
            </a:r>
          </a:p>
          <a:p>
            <a:r>
              <a:rPr lang="en-US" dirty="0"/>
              <a:t>Direct connection to care for anyone in mental health-related distress.</a:t>
            </a:r>
          </a:p>
          <a:p>
            <a:r>
              <a:rPr lang="en-US" dirty="0"/>
              <a:t>Anyone who has a loved one who may need crisis support.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FD254-68A8-4D88-9653-D6F0238D5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Connect Alabama App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5CD03-9B40-4AA4-B6AB-5B38436AB90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 It is a behavioral health services and treatment finder application.</a:t>
            </a:r>
          </a:p>
          <a:p>
            <a:r>
              <a:rPr lang="en-US" sz="2400" dirty="0"/>
              <a:t> Provides instant access to education, information and treatment services.</a:t>
            </a:r>
          </a:p>
          <a:p>
            <a:r>
              <a:rPr lang="en-US" dirty="0"/>
              <a:t>A special feature is functionality  even if Internet or data are not available.</a:t>
            </a:r>
          </a:p>
          <a:p>
            <a:r>
              <a:rPr lang="en-US" sz="2400" dirty="0"/>
              <a:t>Can be downloaded through the app store or Google play.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13C53F7-A9FD-4503-9396-7A3FE9D0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910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883" y="2088410"/>
            <a:ext cx="5559552" cy="2514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Infant and Early Childhood Mental Health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9FB76-25BA-4481-B88D-DCB748E16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4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398373" y="1594284"/>
            <a:ext cx="9395254" cy="8255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Experiences Early On Impact How Our Children Learn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82987" y="5701004"/>
            <a:ext cx="6389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Sources: Yale University Child Study Center, Journal of Educational Psychology, American Psychological Association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7" y="2602524"/>
            <a:ext cx="2808513" cy="2808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74" y="2602524"/>
            <a:ext cx="2808513" cy="2808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431" y="2602524"/>
            <a:ext cx="2808513" cy="28085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64B357-2AFB-4221-8229-15790DA80E3D}"/>
              </a:ext>
            </a:extLst>
          </p:cNvPr>
          <p:cNvSpPr txBox="1"/>
          <p:nvPr/>
        </p:nvSpPr>
        <p:spPr>
          <a:xfrm>
            <a:off x="1696517" y="380127"/>
            <a:ext cx="8699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We know which Children will Struggle by the </a:t>
            </a:r>
          </a:p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Time they are in Pre-K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49F81A9-0FDC-40D3-AC5B-CDFBD8B58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D2229588-3494-4D6F-BB52-6B68F1CE7A6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97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D5AEF1-C3D4-4AA4-8845-C8E6B2FBE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260" y="536205"/>
            <a:ext cx="3776330" cy="6066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BF5B54-E7CB-4303-8B46-822C77CBA67F}"/>
              </a:ext>
            </a:extLst>
          </p:cNvPr>
          <p:cNvSpPr txBox="1"/>
          <p:nvPr/>
        </p:nvSpPr>
        <p:spPr>
          <a:xfrm>
            <a:off x="2825628" y="148296"/>
            <a:ext cx="6711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ADMH INFANT AND EARLY CHILDHOOD MENTAL HEALTH CONSULTATION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32F43317-6D68-4A9C-9A08-271959C14C64}"/>
              </a:ext>
            </a:extLst>
          </p:cNvPr>
          <p:cNvSpPr/>
          <p:nvPr/>
        </p:nvSpPr>
        <p:spPr>
          <a:xfrm rot="10800000">
            <a:off x="3890283" y="1723495"/>
            <a:ext cx="115105" cy="1174247"/>
          </a:xfrm>
          <a:prstGeom prst="leftBrac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7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49B5F5-CC2B-4743-BE28-5038E81FF8F4}"/>
              </a:ext>
            </a:extLst>
          </p:cNvPr>
          <p:cNvSpPr txBox="1"/>
          <p:nvPr/>
        </p:nvSpPr>
        <p:spPr>
          <a:xfrm>
            <a:off x="2211857" y="1895626"/>
            <a:ext cx="16991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ONE CONSULTANT</a:t>
            </a:r>
          </a:p>
          <a:p>
            <a:pPr algn="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150 total classrooms</a:t>
            </a:r>
          </a:p>
          <a:p>
            <a:pPr algn="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2,754 children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81D33CD5-05CF-4299-8F2B-7FB84736B5F0}"/>
              </a:ext>
            </a:extLst>
          </p:cNvPr>
          <p:cNvSpPr/>
          <p:nvPr/>
        </p:nvSpPr>
        <p:spPr>
          <a:xfrm rot="10800000">
            <a:off x="4312658" y="4476020"/>
            <a:ext cx="115103" cy="1174248"/>
          </a:xfrm>
          <a:prstGeom prst="leftBrac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7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FF443A-46E8-460B-B3D6-B8D884037B9B}"/>
              </a:ext>
            </a:extLst>
          </p:cNvPr>
          <p:cNvSpPr txBox="1"/>
          <p:nvPr/>
        </p:nvSpPr>
        <p:spPr>
          <a:xfrm>
            <a:off x="2261008" y="4570645"/>
            <a:ext cx="169919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latin typeface="Calibri" panose="020F0502020204030204" pitchFamily="34" charset="0"/>
                <a:cs typeface="Calibri" panose="020F0502020204030204" pitchFamily="34" charset="0"/>
              </a:rPr>
              <a:t>TWO CONSULTANTS</a:t>
            </a:r>
          </a:p>
          <a:p>
            <a:pPr algn="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225 total classrooms</a:t>
            </a:r>
          </a:p>
          <a:p>
            <a:pPr algn="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4,050 children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591526B8-A4F7-48F0-A7A5-437F8E7618CA}"/>
              </a:ext>
            </a:extLst>
          </p:cNvPr>
          <p:cNvSpPr/>
          <p:nvPr/>
        </p:nvSpPr>
        <p:spPr>
          <a:xfrm>
            <a:off x="7508197" y="665161"/>
            <a:ext cx="129400" cy="1058334"/>
          </a:xfrm>
          <a:prstGeom prst="leftBrac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70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39B3B827-FAB4-4D64-9071-E020F79618D9}"/>
              </a:ext>
            </a:extLst>
          </p:cNvPr>
          <p:cNvSpPr/>
          <p:nvPr/>
        </p:nvSpPr>
        <p:spPr>
          <a:xfrm>
            <a:off x="7722395" y="2024339"/>
            <a:ext cx="115103" cy="1174248"/>
          </a:xfrm>
          <a:prstGeom prst="leftBrac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70" dirty="0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FBEC8E6B-607E-4F88-A221-549F71876475}"/>
              </a:ext>
            </a:extLst>
          </p:cNvPr>
          <p:cNvSpPr/>
          <p:nvPr/>
        </p:nvSpPr>
        <p:spPr>
          <a:xfrm>
            <a:off x="8123468" y="3718299"/>
            <a:ext cx="115103" cy="1174248"/>
          </a:xfrm>
          <a:prstGeom prst="leftBrace">
            <a:avLst/>
          </a:prstGeom>
          <a:ln w="50800">
            <a:solidFill>
              <a:srgbClr val="A365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7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596650-4AB2-48B8-8895-CDBE5F03B66B}"/>
              </a:ext>
            </a:extLst>
          </p:cNvPr>
          <p:cNvSpPr txBox="1"/>
          <p:nvPr/>
        </p:nvSpPr>
        <p:spPr>
          <a:xfrm>
            <a:off x="7722395" y="900731"/>
            <a:ext cx="15868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TWO CONSULTANTS</a:t>
            </a:r>
          </a:p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356 total classrooms</a:t>
            </a:r>
          </a:p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6,408 children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202765-A56F-4C9C-8C6C-BF03B54C4428}"/>
              </a:ext>
            </a:extLst>
          </p:cNvPr>
          <p:cNvSpPr txBox="1"/>
          <p:nvPr/>
        </p:nvSpPr>
        <p:spPr>
          <a:xfrm>
            <a:off x="7920590" y="2331482"/>
            <a:ext cx="15868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TWO CONSULTANTS</a:t>
            </a:r>
          </a:p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334 total classrooms</a:t>
            </a:r>
          </a:p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6,066 children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044A9-3B0B-4780-A6AB-DBA6FEF44BA6}"/>
              </a:ext>
            </a:extLst>
          </p:cNvPr>
          <p:cNvSpPr txBox="1"/>
          <p:nvPr/>
        </p:nvSpPr>
        <p:spPr>
          <a:xfrm>
            <a:off x="8238571" y="4010684"/>
            <a:ext cx="13006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 panose="020F0502020204030204" pitchFamily="34" charset="0"/>
                <a:cs typeface="Calibri" panose="020F0502020204030204" pitchFamily="34" charset="0"/>
              </a:rPr>
              <a:t>ONE CONSULTANT</a:t>
            </a:r>
          </a:p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304 total classrooms</a:t>
            </a:r>
          </a:p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5,472 children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35D55A-85B5-41EC-B328-F1335F0BF62F}"/>
              </a:ext>
            </a:extLst>
          </p:cNvPr>
          <p:cNvSpPr txBox="1"/>
          <p:nvPr/>
        </p:nvSpPr>
        <p:spPr>
          <a:xfrm>
            <a:off x="6096000" y="5750389"/>
            <a:ext cx="5579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In First Class Pre-K, this translates into our Consultants impacting the lives of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21,384 4-year-old children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 served through the program. 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AF5241AD-F4E1-4953-9B10-6849A887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D2229588-3494-4D6F-BB52-6B68F1CE7A6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925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883" y="2088410"/>
            <a:ext cx="5559552" cy="2514600"/>
          </a:xfrm>
        </p:spPr>
        <p:txBody>
          <a:bodyPr>
            <a:normAutofit fontScale="90000"/>
          </a:bodyPr>
          <a:lstStyle/>
          <a:p>
            <a:r>
              <a:rPr lang="en-US" dirty="0"/>
              <a:t>School-Based Mental Health Collaborative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9FB76-25BA-4481-B88D-DCB748E16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1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E6C40E6-7FEB-4709-AF4C-D91E6FA0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29588-3494-4D6F-BB52-6B68F1CE7A6C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5" descr="Tiers.jpg">
            <a:extLst>
              <a:ext uri="{FF2B5EF4-FFF2-40B4-BE49-F238E27FC236}">
                <a16:creationId xmlns:a16="http://schemas.microsoft.com/office/drawing/2014/main" id="{E78B7C4B-9E27-4BB9-85A9-5523F5B9E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841" y="412750"/>
            <a:ext cx="5969687" cy="59436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3A5F7A3-1972-4767-A754-0933DB231548}"/>
              </a:ext>
            </a:extLst>
          </p:cNvPr>
          <p:cNvSpPr txBox="1">
            <a:spLocks/>
          </p:cNvSpPr>
          <p:nvPr/>
        </p:nvSpPr>
        <p:spPr>
          <a:xfrm>
            <a:off x="182880" y="1005838"/>
            <a:ext cx="3108960" cy="493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School-Based Mental Health</a:t>
            </a:r>
          </a:p>
          <a:p>
            <a:endParaRPr lang="en-US"/>
          </a:p>
          <a:p>
            <a:r>
              <a:rPr lang="en-US" sz="3100" b="1"/>
              <a:t>FY</a:t>
            </a:r>
            <a:r>
              <a:rPr lang="en-US" sz="2900" b="1">
                <a:latin typeface="Trebuchet MS"/>
              </a:rPr>
              <a:t>21</a:t>
            </a:r>
            <a:r>
              <a:rPr lang="en-US" sz="3100" b="1"/>
              <a:t> Update:</a:t>
            </a:r>
            <a:br>
              <a:rPr lang="en-US" sz="3100"/>
            </a:br>
            <a:r>
              <a:rPr lang="en-US" sz="3100"/>
              <a:t>Tiered Services </a:t>
            </a:r>
          </a:p>
        </p:txBody>
      </p:sp>
    </p:spTree>
    <p:extLst>
      <p:ext uri="{BB962C8B-B14F-4D97-AF65-F5344CB8AC3E}">
        <p14:creationId xmlns:p14="http://schemas.microsoft.com/office/powerpoint/2010/main" val="2951760080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DEF148-1770-458F-8F5B-C3D0A278AA97}">
  <ds:schemaRefs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{0C421855-1EA2-4CED-8548-30935A6BA0CA}tf78504181_win32</Template>
  <TotalTime>111</TotalTime>
  <Words>592</Words>
  <Application>Microsoft Macintosh PowerPoint</Application>
  <PresentationFormat>Widescreen</PresentationFormat>
  <Paragraphs>103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Avenir Next LT Pro</vt:lpstr>
      <vt:lpstr>Calibri</vt:lpstr>
      <vt:lpstr>Trebuchet MS</vt:lpstr>
      <vt:lpstr>Tw Cen MT</vt:lpstr>
      <vt:lpstr>ShapesVTI</vt:lpstr>
      <vt:lpstr>Children’s Policy Council Conference</vt:lpstr>
      <vt:lpstr>Agenda</vt:lpstr>
      <vt:lpstr>Access to Care</vt:lpstr>
      <vt:lpstr>Access to Care</vt:lpstr>
      <vt:lpstr>Infant and Early Childhood Mental Health </vt:lpstr>
      <vt:lpstr>Experiences Early On Impact How Our Children Learn</vt:lpstr>
      <vt:lpstr>PowerPoint Presentation</vt:lpstr>
      <vt:lpstr>School-Based Mental Health Collaborative</vt:lpstr>
      <vt:lpstr>PowerPoint Presentation</vt:lpstr>
      <vt:lpstr>PowerPoint Presentation</vt:lpstr>
      <vt:lpstr>Child and Adolescent Mobile Crisis Teams</vt:lpstr>
      <vt:lpstr>Services</vt:lpstr>
      <vt:lpstr>Alabama Crisis System of Care</vt:lpstr>
      <vt:lpstr>PowerPoint Presentation</vt:lpstr>
      <vt:lpstr>Mobile Crisis Services</vt:lpstr>
      <vt:lpstr>Crisis Centers in Alabama</vt:lpstr>
      <vt:lpstr>The System Must Work Together</vt:lpstr>
      <vt:lpstr>Strategic Priorities and Goals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Policy Council Conference</dc:title>
  <dc:creator>Boswell, Kimberly (DMH)</dc:creator>
  <cp:lastModifiedBy>katie jones</cp:lastModifiedBy>
  <cp:revision>3</cp:revision>
  <cp:lastPrinted>2022-10-18T20:02:15Z</cp:lastPrinted>
  <dcterms:created xsi:type="dcterms:W3CDTF">2022-10-18T18:14:10Z</dcterms:created>
  <dcterms:modified xsi:type="dcterms:W3CDTF">2022-10-24T00:53:26Z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